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7"/>
    </p:embeddedFont>
    <p:embeddedFont>
      <p:font typeface="Canva Sans Bold" panose="020B0604020202020204" charset="0"/>
      <p:regular r:id="rId18"/>
    </p:embeddedFont>
    <p:embeddedFont>
      <p:font typeface="Inter" panose="020B0604020202020204" charset="0"/>
      <p:regular r:id="rId19"/>
    </p:embeddedFont>
    <p:embeddedFont>
      <p:font typeface="Inter Bold" panose="020B0604020202020204" charset="0"/>
      <p:regular r:id="rId20"/>
    </p:embeddedFont>
    <p:embeddedFont>
      <p:font typeface="Roboto" panose="02000000000000000000" pitchFamily="2" charset="0"/>
      <p:regular r:id="rId21"/>
      <p:bold r:id="rId22"/>
      <p:italic r:id="rId23"/>
      <p:boldItalic r:id="rId24"/>
    </p:embeddedFont>
    <p:embeddedFont>
      <p:font typeface="Roboto Bold" panose="02000000000000000000"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904F4-BADF-488E-A7B1-E3929DFB8541}" type="datetimeFigureOut">
              <a:rPr lang="en-IN" smtClean="0"/>
              <a:t>19-02-2026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CE2A4-FC18-4D69-BD65-6BF35B17D172}" type="slidenum">
              <a:rPr lang="en-IN" smtClean="0"/>
              <a:t>‹#›</a:t>
            </a:fld>
            <a:endParaRPr lang="en-IN"/>
          </a:p>
        </p:txBody>
      </p:sp>
    </p:spTree>
    <p:extLst>
      <p:ext uri="{BB962C8B-B14F-4D97-AF65-F5344CB8AC3E}">
        <p14:creationId xmlns:p14="http://schemas.microsoft.com/office/powerpoint/2010/main" val="475556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7BCE2A4-FC18-4D69-BD65-6BF35B17D172}" type="slidenum">
              <a:rPr lang="en-IN" smtClean="0"/>
              <a:t>8</a:t>
            </a:fld>
            <a:endParaRPr lang="en-IN"/>
          </a:p>
        </p:txBody>
      </p:sp>
    </p:spTree>
    <p:extLst>
      <p:ext uri="{BB962C8B-B14F-4D97-AF65-F5344CB8AC3E}">
        <p14:creationId xmlns:p14="http://schemas.microsoft.com/office/powerpoint/2010/main" val="157830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7BCE2A4-FC18-4D69-BD65-6BF35B17D172}" type="slidenum">
              <a:rPr lang="en-IN" smtClean="0"/>
              <a:t>14</a:t>
            </a:fld>
            <a:endParaRPr lang="en-IN"/>
          </a:p>
        </p:txBody>
      </p:sp>
    </p:spTree>
    <p:extLst>
      <p:ext uri="{BB962C8B-B14F-4D97-AF65-F5344CB8AC3E}">
        <p14:creationId xmlns:p14="http://schemas.microsoft.com/office/powerpoint/2010/main" val="2910960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github.com/vanshikaagrawal-web/Cyber-Incident-Response-System" TargetMode="Externa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1.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2.sv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10614" y="2951124"/>
            <a:ext cx="17406885" cy="1444798"/>
          </a:xfrm>
          <a:prstGeom prst="rect">
            <a:avLst/>
          </a:prstGeom>
        </p:spPr>
        <p:txBody>
          <a:bodyPr lIns="0" tIns="0" rIns="0" bIns="0" rtlCol="0" anchor="t">
            <a:spAutoFit/>
          </a:bodyPr>
          <a:lstStyle/>
          <a:p>
            <a:pPr algn="ctr">
              <a:lnSpc>
                <a:spcPts val="11715"/>
              </a:lnSpc>
            </a:pPr>
            <a:r>
              <a:rPr lang="en-US" sz="8368" b="1">
                <a:solidFill>
                  <a:srgbClr val="2E58A6"/>
                </a:solidFill>
                <a:latin typeface="Roboto Bold"/>
                <a:ea typeface="Roboto Bold"/>
                <a:cs typeface="Roboto Bold"/>
                <a:sym typeface="Roboto Bold"/>
              </a:rPr>
              <a:t>Cyber Incident Response in Banking</a:t>
            </a:r>
          </a:p>
        </p:txBody>
      </p:sp>
      <p:sp>
        <p:nvSpPr>
          <p:cNvPr id="5" name="TextBox 5"/>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
        <p:nvSpPr>
          <p:cNvPr id="6" name="TextBox 6"/>
          <p:cNvSpPr txBox="1"/>
          <p:nvPr/>
        </p:nvSpPr>
        <p:spPr>
          <a:xfrm>
            <a:off x="1586894" y="4615828"/>
            <a:ext cx="15114211" cy="2089150"/>
          </a:xfrm>
          <a:prstGeom prst="rect">
            <a:avLst/>
          </a:prstGeom>
        </p:spPr>
        <p:txBody>
          <a:bodyPr wrap="square" lIns="0" tIns="0" rIns="0" bIns="0" rtlCol="0" anchor="t">
            <a:spAutoFit/>
          </a:bodyPr>
          <a:lstStyle/>
          <a:p>
            <a:pPr algn="ctr">
              <a:lnSpc>
                <a:spcPts val="5599"/>
              </a:lnSpc>
              <a:spcBef>
                <a:spcPct val="0"/>
              </a:spcBef>
            </a:pPr>
            <a:r>
              <a:rPr lang="en-US" sz="3999" u="sng" dirty="0">
                <a:solidFill>
                  <a:srgbClr val="000000"/>
                </a:solidFill>
                <a:latin typeface="Inter"/>
                <a:ea typeface="Inter"/>
                <a:cs typeface="Inter"/>
                <a:sym typeface="Inter"/>
              </a:rPr>
              <a:t>Problem Statement :</a:t>
            </a:r>
          </a:p>
          <a:p>
            <a:pPr algn="ctr">
              <a:lnSpc>
                <a:spcPts val="5599"/>
              </a:lnSpc>
              <a:spcBef>
                <a:spcPct val="0"/>
              </a:spcBef>
            </a:pPr>
            <a:r>
              <a:rPr lang="en-US" sz="3999" u="sng" dirty="0">
                <a:solidFill>
                  <a:srgbClr val="000000"/>
                </a:solidFill>
                <a:latin typeface="Inter"/>
                <a:ea typeface="Inter"/>
                <a:cs typeface="Inter"/>
                <a:sym typeface="Inter"/>
              </a:rPr>
              <a:t>Build an autonomous cyber incident response tool utilizing AI</a:t>
            </a:r>
            <a:endParaRPr lang="en-US" sz="3999" u="sng" dirty="0">
              <a:solidFill>
                <a:srgbClr val="2E58A6"/>
              </a:solidFill>
              <a:latin typeface="Inter"/>
              <a:ea typeface="Inter"/>
              <a:cs typeface="Inter"/>
              <a:sym typeface="Inter"/>
            </a:endParaRPr>
          </a:p>
          <a:p>
            <a:pPr algn="ctr">
              <a:lnSpc>
                <a:spcPts val="5599"/>
              </a:lnSpc>
              <a:spcBef>
                <a:spcPct val="0"/>
              </a:spcBef>
            </a:pPr>
            <a:endParaRPr lang="en-US" sz="3999" u="sng" dirty="0">
              <a:solidFill>
                <a:srgbClr val="2E58A6"/>
              </a:solidFill>
              <a:latin typeface="Inter"/>
              <a:ea typeface="Inter"/>
              <a:cs typeface="Inter"/>
              <a:sym typeface="Inter"/>
            </a:endParaRPr>
          </a:p>
        </p:txBody>
      </p:sp>
      <p:sp>
        <p:nvSpPr>
          <p:cNvPr id="7" name="Freeform 2">
            <a:extLst>
              <a:ext uri="{FF2B5EF4-FFF2-40B4-BE49-F238E27FC236}">
                <a16:creationId xmlns:a16="http://schemas.microsoft.com/office/drawing/2014/main" id="{890F1667-7758-04A7-84F5-8950D8B59281}"/>
              </a:ext>
            </a:extLst>
          </p:cNvPr>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3">
            <a:extLst>
              <a:ext uri="{FF2B5EF4-FFF2-40B4-BE49-F238E27FC236}">
                <a16:creationId xmlns:a16="http://schemas.microsoft.com/office/drawing/2014/main" id="{1BC31C57-5742-CB47-3189-4287531C328C}"/>
              </a:ext>
            </a:extLst>
          </p:cNvPr>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1676393"/>
            <a:ext cx="16875507" cy="7166306"/>
          </a:xfrm>
          <a:custGeom>
            <a:avLst/>
            <a:gdLst/>
            <a:ahLst/>
            <a:cxnLst/>
            <a:rect l="l" t="t" r="r" b="b"/>
            <a:pathLst>
              <a:path w="16875507" h="7166306">
                <a:moveTo>
                  <a:pt x="0" y="0"/>
                </a:moveTo>
                <a:lnTo>
                  <a:pt x="16875507" y="0"/>
                </a:lnTo>
                <a:lnTo>
                  <a:pt x="16875507" y="7166306"/>
                </a:lnTo>
                <a:lnTo>
                  <a:pt x="0" y="7166306"/>
                </a:lnTo>
                <a:lnTo>
                  <a:pt x="0" y="0"/>
                </a:lnTo>
                <a:close/>
              </a:path>
            </a:pathLst>
          </a:custGeom>
          <a:blipFill>
            <a:blip r:embed="rId4"/>
            <a:stretch>
              <a:fillRect t="-39607" b="-17283"/>
            </a:stretch>
          </a:blipFill>
        </p:spPr>
      </p:sp>
      <p:sp>
        <p:nvSpPr>
          <p:cNvPr id="6" name="TextBox 6"/>
          <p:cNvSpPr txBox="1"/>
          <p:nvPr/>
        </p:nvSpPr>
        <p:spPr>
          <a:xfrm>
            <a:off x="383793" y="206058"/>
            <a:ext cx="6026735" cy="1054735"/>
          </a:xfrm>
          <a:prstGeom prst="rect">
            <a:avLst/>
          </a:prstGeom>
        </p:spPr>
        <p:txBody>
          <a:bodyPr lIns="0" tIns="0" rIns="0" bIns="0" rtlCol="0" anchor="t">
            <a:spAutoFit/>
          </a:bodyPr>
          <a:lstStyle/>
          <a:p>
            <a:pPr algn="l">
              <a:lnSpc>
                <a:spcPts val="8539"/>
              </a:lnSpc>
              <a:spcBef>
                <a:spcPct val="0"/>
              </a:spcBef>
            </a:pPr>
            <a:r>
              <a:rPr lang="en-US" sz="6099" b="1">
                <a:solidFill>
                  <a:srgbClr val="2E58A6"/>
                </a:solidFill>
                <a:latin typeface="Roboto Bold"/>
                <a:ea typeface="Roboto Bold"/>
                <a:cs typeface="Roboto Bold"/>
                <a:sym typeface="Roboto Bold"/>
              </a:rPr>
              <a:t>Future Scope</a:t>
            </a:r>
          </a:p>
        </p:txBody>
      </p:sp>
      <p:sp>
        <p:nvSpPr>
          <p:cNvPr id="7" name="TextBox 5">
            <a:extLst>
              <a:ext uri="{FF2B5EF4-FFF2-40B4-BE49-F238E27FC236}">
                <a16:creationId xmlns:a16="http://schemas.microsoft.com/office/drawing/2014/main" id="{B4552707-3C7B-C453-245B-06ACA32E77A2}"/>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42699" y="1862104"/>
            <a:ext cx="13891608" cy="7301932"/>
          </a:xfrm>
          <a:custGeom>
            <a:avLst/>
            <a:gdLst/>
            <a:ahLst/>
            <a:cxnLst/>
            <a:rect l="l" t="t" r="r" b="b"/>
            <a:pathLst>
              <a:path w="13891608" h="7301932">
                <a:moveTo>
                  <a:pt x="0" y="0"/>
                </a:moveTo>
                <a:lnTo>
                  <a:pt x="13891608" y="0"/>
                </a:lnTo>
                <a:lnTo>
                  <a:pt x="13891608" y="7301932"/>
                </a:lnTo>
                <a:lnTo>
                  <a:pt x="0" y="7301932"/>
                </a:lnTo>
                <a:lnTo>
                  <a:pt x="0" y="0"/>
                </a:lnTo>
                <a:close/>
              </a:path>
            </a:pathLst>
          </a:custGeom>
          <a:blipFill>
            <a:blip r:embed="rId4"/>
            <a:stretch>
              <a:fillRect b="-7013"/>
            </a:stretch>
          </a:blipFill>
        </p:spPr>
      </p:sp>
      <p:sp>
        <p:nvSpPr>
          <p:cNvPr id="6" name="TextBox 6"/>
          <p:cNvSpPr txBox="1"/>
          <p:nvPr/>
        </p:nvSpPr>
        <p:spPr>
          <a:xfrm>
            <a:off x="244842" y="-104775"/>
            <a:ext cx="9648015" cy="1872615"/>
          </a:xfrm>
          <a:prstGeom prst="rect">
            <a:avLst/>
          </a:prstGeom>
        </p:spPr>
        <p:txBody>
          <a:bodyPr lIns="0" tIns="0" rIns="0" bIns="0" rtlCol="0" anchor="t">
            <a:spAutoFit/>
          </a:bodyPr>
          <a:lstStyle/>
          <a:p>
            <a:pPr algn="l">
              <a:lnSpc>
                <a:spcPts val="7559"/>
              </a:lnSpc>
              <a:spcBef>
                <a:spcPct val="0"/>
              </a:spcBef>
            </a:pPr>
            <a:r>
              <a:rPr lang="en-US" sz="5400" b="1">
                <a:solidFill>
                  <a:srgbClr val="2E58A6"/>
                </a:solidFill>
                <a:latin typeface="Roboto Bold"/>
                <a:ea typeface="Roboto Bold"/>
                <a:cs typeface="Roboto Bold"/>
                <a:sym typeface="Roboto Bold"/>
              </a:rPr>
              <a:t>Prototype Output: AI-Driven Incident Detection &amp; Response</a:t>
            </a:r>
          </a:p>
        </p:txBody>
      </p:sp>
      <p:sp>
        <p:nvSpPr>
          <p:cNvPr id="7" name="TextBox 5">
            <a:extLst>
              <a:ext uri="{FF2B5EF4-FFF2-40B4-BE49-F238E27FC236}">
                <a16:creationId xmlns:a16="http://schemas.microsoft.com/office/drawing/2014/main" id="{7A3F9CBE-D59C-AB89-486C-78B7AF3674CC}"/>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95464" y="1912620"/>
            <a:ext cx="14697072" cy="7808665"/>
          </a:xfrm>
          <a:custGeom>
            <a:avLst/>
            <a:gdLst/>
            <a:ahLst/>
            <a:cxnLst/>
            <a:rect l="l" t="t" r="r" b="b"/>
            <a:pathLst>
              <a:path w="14697072" h="7808665">
                <a:moveTo>
                  <a:pt x="0" y="0"/>
                </a:moveTo>
                <a:lnTo>
                  <a:pt x="14697072" y="0"/>
                </a:lnTo>
                <a:lnTo>
                  <a:pt x="14697072" y="7808665"/>
                </a:lnTo>
                <a:lnTo>
                  <a:pt x="0" y="7808665"/>
                </a:lnTo>
                <a:lnTo>
                  <a:pt x="0" y="0"/>
                </a:lnTo>
                <a:close/>
              </a:path>
            </a:pathLst>
          </a:custGeom>
          <a:blipFill>
            <a:blip r:embed="rId4"/>
            <a:stretch>
              <a:fillRect b="-5870"/>
            </a:stretch>
          </a:blipFill>
        </p:spPr>
      </p:sp>
      <p:sp>
        <p:nvSpPr>
          <p:cNvPr id="6" name="TextBox 6"/>
          <p:cNvSpPr txBox="1"/>
          <p:nvPr/>
        </p:nvSpPr>
        <p:spPr>
          <a:xfrm>
            <a:off x="483906" y="40005"/>
            <a:ext cx="10161983" cy="1872615"/>
          </a:xfrm>
          <a:prstGeom prst="rect">
            <a:avLst/>
          </a:prstGeom>
        </p:spPr>
        <p:txBody>
          <a:bodyPr lIns="0" tIns="0" rIns="0" bIns="0" rtlCol="0" anchor="t">
            <a:spAutoFit/>
          </a:bodyPr>
          <a:lstStyle/>
          <a:p>
            <a:pPr algn="l">
              <a:lnSpc>
                <a:spcPts val="7559"/>
              </a:lnSpc>
              <a:spcBef>
                <a:spcPct val="0"/>
              </a:spcBef>
            </a:pPr>
            <a:r>
              <a:rPr lang="en-US" sz="5400" b="1">
                <a:solidFill>
                  <a:srgbClr val="2E58A6"/>
                </a:solidFill>
                <a:latin typeface="Roboto Bold"/>
                <a:ea typeface="Roboto Bold"/>
                <a:cs typeface="Roboto Bold"/>
                <a:sym typeface="Roboto Bold"/>
              </a:rPr>
              <a:t>Prototype Output: Threat Graph &amp; Attack Path Visualization</a:t>
            </a:r>
          </a:p>
        </p:txBody>
      </p:sp>
      <p:sp>
        <p:nvSpPr>
          <p:cNvPr id="7" name="TextBox 5">
            <a:extLst>
              <a:ext uri="{FF2B5EF4-FFF2-40B4-BE49-F238E27FC236}">
                <a16:creationId xmlns:a16="http://schemas.microsoft.com/office/drawing/2014/main" id="{376350F0-F811-E6E3-342E-14FD265AA1CF}"/>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29854" y="1223864"/>
            <a:ext cx="9428300" cy="8450352"/>
          </a:xfrm>
          <a:custGeom>
            <a:avLst/>
            <a:gdLst/>
            <a:ahLst/>
            <a:cxnLst/>
            <a:rect l="l" t="t" r="r" b="b"/>
            <a:pathLst>
              <a:path w="9428300" h="8450352">
                <a:moveTo>
                  <a:pt x="0" y="0"/>
                </a:moveTo>
                <a:lnTo>
                  <a:pt x="9428300" y="0"/>
                </a:lnTo>
                <a:lnTo>
                  <a:pt x="9428300" y="8450353"/>
                </a:lnTo>
                <a:lnTo>
                  <a:pt x="0" y="8450353"/>
                </a:lnTo>
                <a:lnTo>
                  <a:pt x="0" y="0"/>
                </a:lnTo>
                <a:close/>
              </a:path>
            </a:pathLst>
          </a:custGeom>
          <a:blipFill>
            <a:blip r:embed="rId4"/>
            <a:stretch>
              <a:fillRect l="-75578" t="-19526" r="-4375" b="-14326"/>
            </a:stretch>
          </a:blipFill>
        </p:spPr>
      </p:sp>
      <p:sp>
        <p:nvSpPr>
          <p:cNvPr id="5" name="TextBox 5"/>
          <p:cNvSpPr txBox="1"/>
          <p:nvPr/>
        </p:nvSpPr>
        <p:spPr>
          <a:xfrm>
            <a:off x="242777" y="169129"/>
            <a:ext cx="8901223" cy="1054735"/>
          </a:xfrm>
          <a:prstGeom prst="rect">
            <a:avLst/>
          </a:prstGeom>
        </p:spPr>
        <p:txBody>
          <a:bodyPr lIns="0" tIns="0" rIns="0" bIns="0" rtlCol="0" anchor="t">
            <a:spAutoFit/>
          </a:bodyPr>
          <a:lstStyle/>
          <a:p>
            <a:pPr algn="l">
              <a:lnSpc>
                <a:spcPts val="8539"/>
              </a:lnSpc>
            </a:pPr>
            <a:r>
              <a:rPr lang="en-US" sz="6099" b="1">
                <a:solidFill>
                  <a:srgbClr val="2E58A6"/>
                </a:solidFill>
                <a:latin typeface="Roboto Bold"/>
                <a:ea typeface="Roboto Bold"/>
                <a:cs typeface="Roboto Bold"/>
                <a:sym typeface="Roboto Bold"/>
              </a:rPr>
              <a:t>Solution Overview</a:t>
            </a:r>
          </a:p>
        </p:txBody>
      </p:sp>
      <p:sp>
        <p:nvSpPr>
          <p:cNvPr id="7" name="TextBox 5">
            <a:extLst>
              <a:ext uri="{FF2B5EF4-FFF2-40B4-BE49-F238E27FC236}">
                <a16:creationId xmlns:a16="http://schemas.microsoft.com/office/drawing/2014/main" id="{9364A0D7-59D8-FFE1-21B9-DDBD87780BCB}"/>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a:extLst>
              <a:ext uri="{FF2B5EF4-FFF2-40B4-BE49-F238E27FC236}">
                <a16:creationId xmlns:a16="http://schemas.microsoft.com/office/drawing/2014/main" id="{422BB335-7408-A262-BB37-A63F6A17D39F}"/>
              </a:ext>
            </a:extLst>
          </p:cNvPr>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2">
            <a:extLst>
              <a:ext uri="{FF2B5EF4-FFF2-40B4-BE49-F238E27FC236}">
                <a16:creationId xmlns:a16="http://schemas.microsoft.com/office/drawing/2014/main" id="{56F059A7-F7C1-F465-4D5A-AF2886BF8831}"/>
              </a:ext>
            </a:extLst>
          </p:cNvPr>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5">
            <a:extLst>
              <a:ext uri="{FF2B5EF4-FFF2-40B4-BE49-F238E27FC236}">
                <a16:creationId xmlns:a16="http://schemas.microsoft.com/office/drawing/2014/main" id="{78816E6C-A952-0752-7BED-A54DFC0477CB}"/>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
        <p:nvSpPr>
          <p:cNvPr id="13" name="TextBox 3">
            <a:extLst>
              <a:ext uri="{FF2B5EF4-FFF2-40B4-BE49-F238E27FC236}">
                <a16:creationId xmlns:a16="http://schemas.microsoft.com/office/drawing/2014/main" id="{104E9D82-C794-02F9-4120-8B72D32F132F}"/>
              </a:ext>
            </a:extLst>
          </p:cNvPr>
          <p:cNvSpPr txBox="1"/>
          <p:nvPr/>
        </p:nvSpPr>
        <p:spPr>
          <a:xfrm>
            <a:off x="3771900" y="4294568"/>
            <a:ext cx="10744200" cy="2125518"/>
          </a:xfrm>
          <a:prstGeom prst="rect">
            <a:avLst/>
          </a:prstGeom>
        </p:spPr>
        <p:txBody>
          <a:bodyPr wrap="square" lIns="0" tIns="0" rIns="0" bIns="0" rtlCol="0" anchor="t">
            <a:spAutoFit/>
          </a:bodyPr>
          <a:lstStyle/>
          <a:p>
            <a:pPr algn="ctr">
              <a:lnSpc>
                <a:spcPts val="17500"/>
              </a:lnSpc>
            </a:pPr>
            <a:r>
              <a:rPr lang="en-US" sz="13800" b="1" dirty="0">
                <a:solidFill>
                  <a:srgbClr val="2E58A6"/>
                </a:solidFill>
                <a:latin typeface="Roboto Bold"/>
                <a:ea typeface="Roboto Bold"/>
                <a:cs typeface="Roboto Bold"/>
                <a:sym typeface="Roboto Bold"/>
              </a:rPr>
              <a:t>THANK YOU!</a:t>
            </a:r>
          </a:p>
        </p:txBody>
      </p:sp>
      <p:sp>
        <p:nvSpPr>
          <p:cNvPr id="19" name="TextBox 18">
            <a:extLst>
              <a:ext uri="{FF2B5EF4-FFF2-40B4-BE49-F238E27FC236}">
                <a16:creationId xmlns:a16="http://schemas.microsoft.com/office/drawing/2014/main" id="{9B942222-5CBA-F17B-AD20-BE3EEB913C15}"/>
              </a:ext>
            </a:extLst>
          </p:cNvPr>
          <p:cNvSpPr txBox="1"/>
          <p:nvPr/>
        </p:nvSpPr>
        <p:spPr>
          <a:xfrm>
            <a:off x="8458200" y="3552017"/>
            <a:ext cx="9357850" cy="769441"/>
          </a:xfrm>
          <a:prstGeom prst="rect">
            <a:avLst/>
          </a:prstGeom>
          <a:noFill/>
        </p:spPr>
        <p:txBody>
          <a:bodyPr wrap="square">
            <a:spAutoFit/>
          </a:bodyPr>
          <a:lstStyle/>
          <a:p>
            <a:r>
              <a:rPr lang="en-IN" sz="4400" dirty="0">
                <a:solidFill>
                  <a:schemeClr val="accent1"/>
                </a:solidFill>
                <a:hlinkClick r:id="rId5">
                  <a:extLst>
                    <a:ext uri="{A12FA001-AC4F-418D-AE19-62706E023703}">
                      <ahyp:hlinkClr xmlns:ahyp="http://schemas.microsoft.com/office/drawing/2018/hyperlinkcolor" val="tx"/>
                    </a:ext>
                  </a:extLst>
                </a:hlinkClick>
              </a:rPr>
              <a:t> GitHub Repository</a:t>
            </a:r>
            <a:endParaRPr lang="en-IN" sz="4400" dirty="0">
              <a:solidFill>
                <a:schemeClr val="accent1"/>
              </a:solidFill>
            </a:endParaRPr>
          </a:p>
        </p:txBody>
      </p:sp>
      <p:sp>
        <p:nvSpPr>
          <p:cNvPr id="20" name="TextBox 19">
            <a:extLst>
              <a:ext uri="{FF2B5EF4-FFF2-40B4-BE49-F238E27FC236}">
                <a16:creationId xmlns:a16="http://schemas.microsoft.com/office/drawing/2014/main" id="{852A9FF8-C9EE-70CF-BFBD-545A75594C85}"/>
              </a:ext>
            </a:extLst>
          </p:cNvPr>
          <p:cNvSpPr txBox="1"/>
          <p:nvPr/>
        </p:nvSpPr>
        <p:spPr>
          <a:xfrm>
            <a:off x="4191000" y="6206220"/>
            <a:ext cx="12992100" cy="584775"/>
          </a:xfrm>
          <a:prstGeom prst="rect">
            <a:avLst/>
          </a:prstGeom>
          <a:noFill/>
        </p:spPr>
        <p:txBody>
          <a:bodyPr wrap="square" rtlCol="0">
            <a:spAutoFit/>
          </a:bodyPr>
          <a:lstStyle/>
          <a:p>
            <a:r>
              <a:rPr lang="en-US" sz="3200" b="1" i="1" dirty="0">
                <a:solidFill>
                  <a:schemeClr val="accent1"/>
                </a:solidFill>
              </a:rPr>
              <a:t>“Turning complex threats into clear, actionable responses.”</a:t>
            </a:r>
            <a:endParaRPr lang="en-IN" sz="3200" b="1" i="1" dirty="0">
              <a:solidFill>
                <a:schemeClr val="accent1"/>
              </a:solidFill>
            </a:endParaRPr>
          </a:p>
        </p:txBody>
      </p:sp>
      <p:sp>
        <p:nvSpPr>
          <p:cNvPr id="21" name="TextBox 20">
            <a:extLst>
              <a:ext uri="{FF2B5EF4-FFF2-40B4-BE49-F238E27FC236}">
                <a16:creationId xmlns:a16="http://schemas.microsoft.com/office/drawing/2014/main" id="{92C573DD-000A-8CDA-D4C5-31094D6962E3}"/>
              </a:ext>
            </a:extLst>
          </p:cNvPr>
          <p:cNvSpPr txBox="1"/>
          <p:nvPr/>
        </p:nvSpPr>
        <p:spPr>
          <a:xfrm>
            <a:off x="4724400" y="3613572"/>
            <a:ext cx="5023012" cy="707886"/>
          </a:xfrm>
          <a:prstGeom prst="rect">
            <a:avLst/>
          </a:prstGeom>
          <a:noFill/>
        </p:spPr>
        <p:txBody>
          <a:bodyPr wrap="square" rtlCol="0">
            <a:spAutoFit/>
          </a:bodyPr>
          <a:lstStyle/>
          <a:p>
            <a:r>
              <a:rPr lang="en-IN" sz="4000" dirty="0"/>
              <a:t>Prototype Link </a:t>
            </a:r>
            <a:r>
              <a:rPr lang="en-IN" sz="4000" dirty="0">
                <a:sym typeface="Wingdings" panose="05000000000000000000" pitchFamily="2" charset="2"/>
              </a:rPr>
              <a:t></a:t>
            </a:r>
            <a:endParaRPr lang="en-IN"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990687" y="2968529"/>
            <a:ext cx="12306627" cy="1107091"/>
          </a:xfrm>
          <a:prstGeom prst="rect">
            <a:avLst/>
          </a:prstGeom>
        </p:spPr>
        <p:txBody>
          <a:bodyPr lIns="0" tIns="0" rIns="0" bIns="0" rtlCol="0" anchor="t">
            <a:spAutoFit/>
          </a:bodyPr>
          <a:lstStyle/>
          <a:p>
            <a:pPr algn="ctr">
              <a:lnSpc>
                <a:spcPts val="8972"/>
              </a:lnSpc>
            </a:pPr>
            <a:r>
              <a:rPr lang="en-US" sz="6408" b="1">
                <a:solidFill>
                  <a:srgbClr val="2E58A6"/>
                </a:solidFill>
                <a:latin typeface="Roboto Bold"/>
                <a:ea typeface="Roboto Bold"/>
                <a:cs typeface="Roboto Bold"/>
                <a:sym typeface="Roboto Bold"/>
              </a:rPr>
              <a:t>Team Name: TechByte</a:t>
            </a:r>
          </a:p>
        </p:txBody>
      </p:sp>
      <p:sp>
        <p:nvSpPr>
          <p:cNvPr id="6" name="TextBox 6"/>
          <p:cNvSpPr txBox="1"/>
          <p:nvPr/>
        </p:nvSpPr>
        <p:spPr>
          <a:xfrm>
            <a:off x="5206061" y="4305022"/>
            <a:ext cx="7875878" cy="5114293"/>
          </a:xfrm>
          <a:prstGeom prst="rect">
            <a:avLst/>
          </a:prstGeom>
        </p:spPr>
        <p:txBody>
          <a:bodyPr lIns="0" tIns="0" rIns="0" bIns="0" rtlCol="0" anchor="t">
            <a:spAutoFit/>
          </a:bodyPr>
          <a:lstStyle/>
          <a:p>
            <a:pPr algn="ctr">
              <a:lnSpc>
                <a:spcPts val="5809"/>
              </a:lnSpc>
            </a:pPr>
            <a:r>
              <a:rPr lang="en-US" sz="4149">
                <a:solidFill>
                  <a:srgbClr val="000000"/>
                </a:solidFill>
                <a:latin typeface="Roboto"/>
                <a:ea typeface="Roboto"/>
                <a:cs typeface="Roboto"/>
                <a:sym typeface="Roboto"/>
              </a:rPr>
              <a:t>Member 1: Shalaka Parhad</a:t>
            </a:r>
          </a:p>
          <a:p>
            <a:pPr algn="ctr">
              <a:lnSpc>
                <a:spcPts val="5809"/>
              </a:lnSpc>
            </a:pPr>
            <a:r>
              <a:rPr lang="en-US" sz="4149">
                <a:solidFill>
                  <a:srgbClr val="000000"/>
                </a:solidFill>
                <a:latin typeface="Roboto"/>
                <a:ea typeface="Roboto"/>
                <a:cs typeface="Roboto"/>
                <a:sym typeface="Roboto"/>
              </a:rPr>
              <a:t>Member 2: Akshita Paliwal</a:t>
            </a:r>
          </a:p>
          <a:p>
            <a:pPr algn="ctr">
              <a:lnSpc>
                <a:spcPts val="5809"/>
              </a:lnSpc>
            </a:pPr>
            <a:r>
              <a:rPr lang="en-US" sz="4149">
                <a:solidFill>
                  <a:srgbClr val="000000"/>
                </a:solidFill>
                <a:latin typeface="Roboto"/>
                <a:ea typeface="Roboto"/>
                <a:cs typeface="Roboto"/>
                <a:sym typeface="Roboto"/>
              </a:rPr>
              <a:t>Member 3: Mansi Sawarkar</a:t>
            </a:r>
          </a:p>
          <a:p>
            <a:pPr algn="ctr">
              <a:lnSpc>
                <a:spcPts val="5809"/>
              </a:lnSpc>
            </a:pPr>
            <a:r>
              <a:rPr lang="en-US" sz="4149">
                <a:solidFill>
                  <a:srgbClr val="000000"/>
                </a:solidFill>
                <a:latin typeface="Roboto"/>
                <a:ea typeface="Roboto"/>
                <a:cs typeface="Roboto"/>
                <a:sym typeface="Roboto"/>
              </a:rPr>
              <a:t>Member 4: Vanshika Agrawal</a:t>
            </a:r>
          </a:p>
          <a:p>
            <a:pPr algn="ctr">
              <a:lnSpc>
                <a:spcPts val="5809"/>
              </a:lnSpc>
            </a:pPr>
            <a:r>
              <a:rPr lang="en-US" sz="4149">
                <a:solidFill>
                  <a:srgbClr val="000000"/>
                </a:solidFill>
                <a:latin typeface="Roboto"/>
                <a:ea typeface="Roboto"/>
                <a:cs typeface="Roboto"/>
                <a:sym typeface="Roboto"/>
              </a:rPr>
              <a:t>Member 5: Nidhi Patil</a:t>
            </a:r>
          </a:p>
          <a:p>
            <a:pPr algn="ctr">
              <a:lnSpc>
                <a:spcPts val="5809"/>
              </a:lnSpc>
            </a:pPr>
            <a:endParaRPr lang="en-US" sz="4149">
              <a:solidFill>
                <a:srgbClr val="000000"/>
              </a:solidFill>
              <a:latin typeface="Roboto"/>
              <a:ea typeface="Roboto"/>
              <a:cs typeface="Roboto"/>
              <a:sym typeface="Roboto"/>
            </a:endParaRPr>
          </a:p>
          <a:p>
            <a:pPr algn="ctr">
              <a:lnSpc>
                <a:spcPts val="5809"/>
              </a:lnSpc>
            </a:pPr>
            <a:endParaRPr lang="en-US" sz="4149">
              <a:solidFill>
                <a:srgbClr val="000000"/>
              </a:solidFill>
              <a:latin typeface="Roboto"/>
              <a:ea typeface="Roboto"/>
              <a:cs typeface="Roboto"/>
              <a:sym typeface="Roboto"/>
            </a:endParaRPr>
          </a:p>
        </p:txBody>
      </p:sp>
      <p:sp>
        <p:nvSpPr>
          <p:cNvPr id="7" name="TextBox 7"/>
          <p:cNvSpPr txBox="1"/>
          <p:nvPr/>
        </p:nvSpPr>
        <p:spPr>
          <a:xfrm>
            <a:off x="1404190" y="2081266"/>
            <a:ext cx="15479619" cy="705486"/>
          </a:xfrm>
          <a:prstGeom prst="rect">
            <a:avLst/>
          </a:prstGeom>
        </p:spPr>
        <p:txBody>
          <a:bodyPr lIns="0" tIns="0" rIns="0" bIns="0" rtlCol="0" anchor="t">
            <a:spAutoFit/>
          </a:bodyPr>
          <a:lstStyle/>
          <a:p>
            <a:pPr algn="r">
              <a:lnSpc>
                <a:spcPts val="5739"/>
              </a:lnSpc>
              <a:spcBef>
                <a:spcPct val="0"/>
              </a:spcBef>
            </a:pPr>
            <a:r>
              <a:rPr lang="en-US" sz="4099" b="1">
                <a:solidFill>
                  <a:srgbClr val="000000"/>
                </a:solidFill>
                <a:latin typeface="Inter Bold"/>
                <a:ea typeface="Inter Bold"/>
                <a:cs typeface="Inter Bold"/>
                <a:sym typeface="Inter Bold"/>
              </a:rPr>
              <a:t>Mksss’s Cummins College Of Engineering For Women,Pune.</a:t>
            </a:r>
          </a:p>
        </p:txBody>
      </p:sp>
      <p:sp>
        <p:nvSpPr>
          <p:cNvPr id="8" name="Freeform 3">
            <a:extLst>
              <a:ext uri="{FF2B5EF4-FFF2-40B4-BE49-F238E27FC236}">
                <a16:creationId xmlns:a16="http://schemas.microsoft.com/office/drawing/2014/main" id="{4852585C-4F42-8D1D-432B-A2F79A61ED82}"/>
              </a:ext>
            </a:extLst>
          </p:cNvPr>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2">
            <a:extLst>
              <a:ext uri="{FF2B5EF4-FFF2-40B4-BE49-F238E27FC236}">
                <a16:creationId xmlns:a16="http://schemas.microsoft.com/office/drawing/2014/main" id="{2CE22912-81BD-CF3F-6064-E620ABE47D83}"/>
              </a:ext>
            </a:extLst>
          </p:cNvPr>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5">
            <a:extLst>
              <a:ext uri="{FF2B5EF4-FFF2-40B4-BE49-F238E27FC236}">
                <a16:creationId xmlns:a16="http://schemas.microsoft.com/office/drawing/2014/main" id="{FCE05611-2154-7690-43F1-AAC491EFC6E3}"/>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14350" y="206061"/>
            <a:ext cx="5099893" cy="1054728"/>
          </a:xfrm>
          <a:prstGeom prst="rect">
            <a:avLst/>
          </a:prstGeom>
        </p:spPr>
        <p:txBody>
          <a:bodyPr lIns="0" tIns="0" rIns="0" bIns="0" rtlCol="0" anchor="t">
            <a:spAutoFit/>
          </a:bodyPr>
          <a:lstStyle/>
          <a:p>
            <a:pPr algn="l">
              <a:lnSpc>
                <a:spcPts val="8540"/>
              </a:lnSpc>
            </a:pPr>
            <a:r>
              <a:rPr lang="en-US" sz="6100" b="1">
                <a:solidFill>
                  <a:srgbClr val="2E58A6"/>
                </a:solidFill>
                <a:latin typeface="Roboto Bold"/>
                <a:ea typeface="Roboto Bold"/>
                <a:cs typeface="Roboto Bold"/>
                <a:sym typeface="Roboto Bold"/>
              </a:rPr>
              <a:t>Abstract</a:t>
            </a:r>
          </a:p>
        </p:txBody>
      </p:sp>
      <p:sp>
        <p:nvSpPr>
          <p:cNvPr id="5" name="TextBox 5"/>
          <p:cNvSpPr txBox="1"/>
          <p:nvPr/>
        </p:nvSpPr>
        <p:spPr>
          <a:xfrm>
            <a:off x="514350" y="1409998"/>
            <a:ext cx="17481324" cy="7848302"/>
          </a:xfrm>
          <a:prstGeom prst="rect">
            <a:avLst/>
          </a:prstGeom>
        </p:spPr>
        <p:txBody>
          <a:bodyPr lIns="0" tIns="0" rIns="0" bIns="0" rtlCol="0" anchor="t">
            <a:spAutoFit/>
          </a:bodyPr>
          <a:lstStyle/>
          <a:p>
            <a:r>
              <a:rPr lang="en-US" sz="3000" dirty="0"/>
              <a:t>Modern security teams face a flood of alerts that lack context and need a lot of manual investigation. Our AI-powered </a:t>
            </a:r>
            <a:r>
              <a:rPr lang="en-US" sz="3000" b="1" dirty="0"/>
              <a:t>Autonomous Incident Response System </a:t>
            </a:r>
            <a:r>
              <a:rPr lang="en-US" sz="3000" dirty="0"/>
              <a:t>detects, understands, scores, and responds to threats intelligently.</a:t>
            </a:r>
          </a:p>
          <a:p>
            <a:endParaRPr lang="en-US" sz="3000" dirty="0"/>
          </a:p>
          <a:p>
            <a:r>
              <a:rPr lang="en-US" sz="3000" dirty="0"/>
              <a:t>It gathers security data from SIEM, EDR, firewalls, and authentication logs. Then, it normalizes logs, removes duplicates, and cuts down on noise through clustering and lightweight anomaly detection. Events are linked across systems to create structured incidents. </a:t>
            </a:r>
            <a:r>
              <a:rPr lang="en-US" sz="3000" b="1" dirty="0"/>
              <a:t>Behavioral analytics</a:t>
            </a:r>
            <a:r>
              <a:rPr lang="en-US" sz="3000" dirty="0"/>
              <a:t> (UEBA)</a:t>
            </a:r>
            <a:r>
              <a:rPr lang="en-US" sz="3000" b="1" dirty="0"/>
              <a:t> </a:t>
            </a:r>
            <a:r>
              <a:rPr lang="en-US" sz="3000" dirty="0"/>
              <a:t>and </a:t>
            </a:r>
            <a:r>
              <a:rPr lang="en-US" sz="3000" b="1" dirty="0"/>
              <a:t>threat graph</a:t>
            </a:r>
            <a:r>
              <a:rPr lang="en-US" sz="3000" dirty="0"/>
              <a:t> modeling evaluate unusual activity, lateral movement, and asset importance.</a:t>
            </a:r>
          </a:p>
          <a:p>
            <a:endParaRPr lang="en-US" sz="3000" dirty="0"/>
          </a:p>
          <a:p>
            <a:r>
              <a:rPr lang="en-US" sz="3000" dirty="0"/>
              <a:t>Each incident is assessed using a </a:t>
            </a:r>
            <a:r>
              <a:rPr lang="en-US" sz="3000" b="1" dirty="0"/>
              <a:t>Fidelity Score</a:t>
            </a:r>
            <a:r>
              <a:rPr lang="en-US" sz="3000" dirty="0"/>
              <a:t> and a </a:t>
            </a:r>
            <a:r>
              <a:rPr lang="en-US" sz="3000" b="1" dirty="0"/>
              <a:t>Risk Score</a:t>
            </a:r>
            <a:r>
              <a:rPr lang="en-US" sz="3000" dirty="0"/>
              <a:t>. These scores are combined into a </a:t>
            </a:r>
            <a:r>
              <a:rPr lang="en-US" sz="3000" b="1" dirty="0"/>
              <a:t>Severity Classification</a:t>
            </a:r>
            <a:r>
              <a:rPr lang="en-US" sz="3000" dirty="0"/>
              <a:t> that guides the Decision Engine. Low-severity incidents are automated, medium ones need SOC approval, and high or critical incidents are escalated manually. The system reconstructs attack timelines, creates </a:t>
            </a:r>
            <a:r>
              <a:rPr lang="en-US" sz="3000" b="1" dirty="0"/>
              <a:t>contextual playbooks</a:t>
            </a:r>
            <a:r>
              <a:rPr lang="en-US" sz="3000" dirty="0"/>
              <a:t>, and performs safe, </a:t>
            </a:r>
            <a:r>
              <a:rPr lang="en-US" sz="3000" b="1" dirty="0"/>
              <a:t>reversible actions</a:t>
            </a:r>
            <a:r>
              <a:rPr lang="en-US" sz="3000" dirty="0"/>
              <a:t>.</a:t>
            </a:r>
          </a:p>
          <a:p>
            <a:endParaRPr lang="en-US" sz="3000" dirty="0"/>
          </a:p>
          <a:p>
            <a:r>
              <a:rPr lang="en-US" sz="3000" dirty="0"/>
              <a:t>A </a:t>
            </a:r>
            <a:r>
              <a:rPr lang="en-US" sz="3000" b="1" dirty="0"/>
              <a:t>blockchain based</a:t>
            </a:r>
            <a:r>
              <a:rPr lang="en-US" sz="3000" dirty="0"/>
              <a:t> tamper-proof audit layer maintains forensic integrity. Meanwhile, SOC and executive dashboards provide operational and strategic insights, such as risk breakdown, </a:t>
            </a:r>
            <a:r>
              <a:rPr lang="en-US" sz="3000" b="1" dirty="0"/>
              <a:t>blast radius visualization</a:t>
            </a:r>
            <a:r>
              <a:rPr lang="en-US" sz="3000" dirty="0"/>
              <a:t>, and </a:t>
            </a:r>
            <a:r>
              <a:rPr lang="en-US" sz="3000" b="1" dirty="0"/>
              <a:t>automation metrics. </a:t>
            </a:r>
            <a:r>
              <a:rPr lang="en-US" sz="3000" dirty="0"/>
              <a:t>The system allows for efficient, clear, and compliant incident response.</a:t>
            </a:r>
          </a:p>
        </p:txBody>
      </p:sp>
      <p:sp>
        <p:nvSpPr>
          <p:cNvPr id="7" name="TextBox 5">
            <a:extLst>
              <a:ext uri="{FF2B5EF4-FFF2-40B4-BE49-F238E27FC236}">
                <a16:creationId xmlns:a16="http://schemas.microsoft.com/office/drawing/2014/main" id="{022BC23A-88B4-0DD8-9B81-D785E7ED370A}"/>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21871" y="1224719"/>
            <a:ext cx="16808748" cy="7845169"/>
          </a:xfrm>
          <a:custGeom>
            <a:avLst/>
            <a:gdLst/>
            <a:ahLst/>
            <a:cxnLst/>
            <a:rect l="l" t="t" r="r" b="b"/>
            <a:pathLst>
              <a:path w="16808748" h="7845169">
                <a:moveTo>
                  <a:pt x="0" y="0"/>
                </a:moveTo>
                <a:lnTo>
                  <a:pt x="16808748" y="0"/>
                </a:lnTo>
                <a:lnTo>
                  <a:pt x="16808748" y="7845170"/>
                </a:lnTo>
                <a:lnTo>
                  <a:pt x="0" y="7845170"/>
                </a:lnTo>
                <a:lnTo>
                  <a:pt x="0" y="0"/>
                </a:lnTo>
                <a:close/>
              </a:path>
            </a:pathLst>
          </a:custGeom>
          <a:blipFill>
            <a:blip r:embed="rId4"/>
            <a:stretch>
              <a:fillRect l="-587" t="-1042" r="-948" b="-21327"/>
            </a:stretch>
          </a:blipFill>
        </p:spPr>
      </p:sp>
      <p:sp>
        <p:nvSpPr>
          <p:cNvPr id="5" name="TextBox 5"/>
          <p:cNvSpPr txBox="1"/>
          <p:nvPr/>
        </p:nvSpPr>
        <p:spPr>
          <a:xfrm>
            <a:off x="-345335" y="-26658"/>
            <a:ext cx="8596112" cy="1054735"/>
          </a:xfrm>
          <a:prstGeom prst="rect">
            <a:avLst/>
          </a:prstGeom>
        </p:spPr>
        <p:txBody>
          <a:bodyPr lIns="0" tIns="0" rIns="0" bIns="0" rtlCol="0" anchor="t">
            <a:spAutoFit/>
          </a:bodyPr>
          <a:lstStyle/>
          <a:p>
            <a:pPr algn="ctr">
              <a:lnSpc>
                <a:spcPts val="8539"/>
              </a:lnSpc>
            </a:pPr>
            <a:r>
              <a:rPr lang="en-US" sz="6099" b="1">
                <a:solidFill>
                  <a:srgbClr val="2E58A6"/>
                </a:solidFill>
                <a:latin typeface="Roboto Bold"/>
                <a:ea typeface="Roboto Bold"/>
                <a:cs typeface="Roboto Bold"/>
                <a:sym typeface="Roboto Bold"/>
              </a:rPr>
              <a:t>System Architecture</a:t>
            </a:r>
          </a:p>
        </p:txBody>
      </p:sp>
      <p:sp>
        <p:nvSpPr>
          <p:cNvPr id="7" name="TextBox 5">
            <a:extLst>
              <a:ext uri="{FF2B5EF4-FFF2-40B4-BE49-F238E27FC236}">
                <a16:creationId xmlns:a16="http://schemas.microsoft.com/office/drawing/2014/main" id="{ED4C4AF4-90FE-9E5C-D246-F3332FCE763A}"/>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78137" y="1028700"/>
            <a:ext cx="14498237" cy="8162473"/>
          </a:xfrm>
          <a:custGeom>
            <a:avLst/>
            <a:gdLst/>
            <a:ahLst/>
            <a:cxnLst/>
            <a:rect l="l" t="t" r="r" b="b"/>
            <a:pathLst>
              <a:path w="14498237" h="8162473">
                <a:moveTo>
                  <a:pt x="0" y="0"/>
                </a:moveTo>
                <a:lnTo>
                  <a:pt x="14498237" y="0"/>
                </a:lnTo>
                <a:lnTo>
                  <a:pt x="14498237" y="8162473"/>
                </a:lnTo>
                <a:lnTo>
                  <a:pt x="0" y="8162473"/>
                </a:lnTo>
                <a:lnTo>
                  <a:pt x="0" y="0"/>
                </a:lnTo>
                <a:close/>
              </a:path>
            </a:pathLst>
          </a:custGeom>
          <a:blipFill>
            <a:blip r:embed="rId4"/>
            <a:stretch>
              <a:fillRect t="-10025" b="-9646"/>
            </a:stretch>
          </a:blipFill>
        </p:spPr>
      </p:sp>
      <p:sp>
        <p:nvSpPr>
          <p:cNvPr id="6" name="TextBox 6"/>
          <p:cNvSpPr txBox="1"/>
          <p:nvPr/>
        </p:nvSpPr>
        <p:spPr>
          <a:xfrm>
            <a:off x="-194716" y="-26670"/>
            <a:ext cx="5554024" cy="1054735"/>
          </a:xfrm>
          <a:prstGeom prst="rect">
            <a:avLst/>
          </a:prstGeom>
        </p:spPr>
        <p:txBody>
          <a:bodyPr lIns="0" tIns="0" rIns="0" bIns="0" rtlCol="0" anchor="t">
            <a:spAutoFit/>
          </a:bodyPr>
          <a:lstStyle/>
          <a:p>
            <a:pPr algn="ctr">
              <a:lnSpc>
                <a:spcPts val="8539"/>
              </a:lnSpc>
              <a:spcBef>
                <a:spcPct val="0"/>
              </a:spcBef>
            </a:pPr>
            <a:r>
              <a:rPr lang="en-US" sz="6099" b="1">
                <a:solidFill>
                  <a:srgbClr val="2E58A6"/>
                </a:solidFill>
                <a:latin typeface="Roboto Bold"/>
                <a:ea typeface="Roboto Bold"/>
                <a:cs typeface="Roboto Bold"/>
                <a:sym typeface="Roboto Bold"/>
              </a:rPr>
              <a:t>Methodology</a:t>
            </a:r>
          </a:p>
        </p:txBody>
      </p:sp>
      <p:sp>
        <p:nvSpPr>
          <p:cNvPr id="7" name="TextBox 5">
            <a:extLst>
              <a:ext uri="{FF2B5EF4-FFF2-40B4-BE49-F238E27FC236}">
                <a16:creationId xmlns:a16="http://schemas.microsoft.com/office/drawing/2014/main" id="{FEAB77B2-DB99-84F6-29A6-3144960A172F}"/>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139238" y="4857750"/>
            <a:ext cx="9525" cy="514350"/>
          </a:xfrm>
          <a:prstGeom prst="rect">
            <a:avLst/>
          </a:prstGeom>
        </p:spPr>
        <p:txBody>
          <a:bodyPr lIns="0" tIns="0" rIns="0" bIns="0" rtlCol="0" anchor="t">
            <a:spAutoFit/>
          </a:bodyPr>
          <a:lstStyle/>
          <a:p>
            <a:pPr algn="ctr">
              <a:lnSpc>
                <a:spcPts val="4200"/>
              </a:lnSpc>
              <a:spcBef>
                <a:spcPct val="0"/>
              </a:spcBef>
            </a:pPr>
            <a:endParaRPr/>
          </a:p>
        </p:txBody>
      </p:sp>
      <p:graphicFrame>
        <p:nvGraphicFramePr>
          <p:cNvPr id="6" name="Table 6"/>
          <p:cNvGraphicFramePr>
            <a:graphicFrameLocks noGrp="1"/>
          </p:cNvGraphicFramePr>
          <p:nvPr/>
        </p:nvGraphicFramePr>
        <p:xfrm>
          <a:off x="1334605" y="1110615"/>
          <a:ext cx="15924695" cy="8187815"/>
        </p:xfrm>
        <a:graphic>
          <a:graphicData uri="http://schemas.openxmlformats.org/drawingml/2006/table">
            <a:tbl>
              <a:tblPr/>
              <a:tblGrid>
                <a:gridCol w="3540275">
                  <a:extLst>
                    <a:ext uri="{9D8B030D-6E8A-4147-A177-3AD203B41FA5}">
                      <a16:colId xmlns:a16="http://schemas.microsoft.com/office/drawing/2014/main" val="20000"/>
                    </a:ext>
                  </a:extLst>
                </a:gridCol>
                <a:gridCol w="6171607">
                  <a:extLst>
                    <a:ext uri="{9D8B030D-6E8A-4147-A177-3AD203B41FA5}">
                      <a16:colId xmlns:a16="http://schemas.microsoft.com/office/drawing/2014/main" val="20001"/>
                    </a:ext>
                  </a:extLst>
                </a:gridCol>
                <a:gridCol w="6212813">
                  <a:extLst>
                    <a:ext uri="{9D8B030D-6E8A-4147-A177-3AD203B41FA5}">
                      <a16:colId xmlns:a16="http://schemas.microsoft.com/office/drawing/2014/main" val="20002"/>
                    </a:ext>
                  </a:extLst>
                </a:gridCol>
              </a:tblGrid>
              <a:tr h="803797">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solidFill>
                      <a:srgbClr val="B8D3FF"/>
                    </a:solidFill>
                  </a:tcPr>
                </a:tc>
                <a:tc>
                  <a:txBody>
                    <a:bodyPr/>
                    <a:lstStyle/>
                    <a:p>
                      <a:pPr algn="l">
                        <a:lnSpc>
                          <a:spcPts val="1660"/>
                        </a:lnSpc>
                        <a:defRPr/>
                      </a:pPr>
                      <a:endParaRPr lang="en-US" sz="1100" dirty="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solidFill>
                      <a:srgbClr val="B8D3FF"/>
                    </a:solidFill>
                  </a:tcPr>
                </a:tc>
                <a:tc>
                  <a:txBody>
                    <a:bodyPr/>
                    <a:lstStyle/>
                    <a:p>
                      <a:pPr algn="ctr">
                        <a:lnSpc>
                          <a:spcPts val="2490"/>
                        </a:lnSpc>
                        <a:defRPr/>
                      </a:pPr>
                      <a:endParaRPr lang="en-US" sz="1100" dirty="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solidFill>
                      <a:srgbClr val="B8D3FF"/>
                    </a:solidFill>
                  </a:tcPr>
                </a:tc>
                <a:extLst>
                  <a:ext uri="{0D108BD9-81ED-4DB2-BD59-A6C34878D82A}">
                    <a16:rowId xmlns:a16="http://schemas.microsoft.com/office/drawing/2014/main" val="10000"/>
                  </a:ext>
                </a:extLst>
              </a:tr>
              <a:tr h="1438871">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18780">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83337">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92907">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50123">
                <a:tc>
                  <a:txBody>
                    <a:bodyPr/>
                    <a:lstStyle/>
                    <a:p>
                      <a:pPr algn="ctr">
                        <a:lnSpc>
                          <a:spcPts val="2490"/>
                        </a:lnSpc>
                        <a:defRPr/>
                      </a:pPr>
                      <a:endParaRPr lang="en-US" sz="110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tc>
                  <a:txBody>
                    <a:bodyPr/>
                    <a:lstStyle/>
                    <a:p>
                      <a:pPr algn="ctr">
                        <a:lnSpc>
                          <a:spcPts val="2490"/>
                        </a:lnSpc>
                        <a:defRPr/>
                      </a:pPr>
                      <a:endParaRPr lang="en-US" sz="1100" dirty="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tc>
                  <a:txBody>
                    <a:bodyPr/>
                    <a:lstStyle/>
                    <a:p>
                      <a:pPr algn="ctr">
                        <a:lnSpc>
                          <a:spcPts val="2490"/>
                        </a:lnSpc>
                        <a:defRPr/>
                      </a:pPr>
                      <a:endParaRPr lang="en-US" sz="1100" dirty="0"/>
                    </a:p>
                  </a:txBody>
                  <a:tcPr marL="188271" marR="188271" marT="188271" marB="188271" anchor="ctr">
                    <a:lnL w="37654" cap="flat" cmpd="sng" algn="ctr">
                      <a:solidFill>
                        <a:srgbClr val="000000"/>
                      </a:solidFill>
                      <a:prstDash val="solid"/>
                      <a:round/>
                      <a:headEnd type="none" w="med" len="med"/>
                      <a:tailEnd type="none" w="med" len="med"/>
                    </a:lnL>
                    <a:lnR w="37654" cap="flat" cmpd="sng" algn="ctr">
                      <a:solidFill>
                        <a:srgbClr val="000000"/>
                      </a:solidFill>
                      <a:prstDash val="solid"/>
                      <a:round/>
                      <a:headEnd type="none" w="med" len="med"/>
                      <a:tailEnd type="none" w="med" len="med"/>
                    </a:lnR>
                    <a:lnT w="37654" cap="flat" cmpd="sng" algn="ctr">
                      <a:solidFill>
                        <a:srgbClr val="000000"/>
                      </a:solidFill>
                      <a:prstDash val="solid"/>
                      <a:round/>
                      <a:headEnd type="none" w="med" len="med"/>
                      <a:tailEnd type="none" w="med" len="med"/>
                    </a:lnT>
                    <a:lnB w="3765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TextBox 7"/>
          <p:cNvSpPr txBox="1"/>
          <p:nvPr/>
        </p:nvSpPr>
        <p:spPr>
          <a:xfrm>
            <a:off x="6743493" y="1251174"/>
            <a:ext cx="2407873" cy="502125"/>
          </a:xfrm>
          <a:prstGeom prst="rect">
            <a:avLst/>
          </a:prstGeom>
        </p:spPr>
        <p:txBody>
          <a:bodyPr wrap="square" lIns="0" tIns="0" rIns="0" bIns="0" rtlCol="0" anchor="t">
            <a:spAutoFit/>
          </a:bodyPr>
          <a:lstStyle/>
          <a:p>
            <a:pPr algn="ctr">
              <a:lnSpc>
                <a:spcPts val="4150"/>
              </a:lnSpc>
              <a:spcBef>
                <a:spcPct val="0"/>
              </a:spcBef>
            </a:pPr>
            <a:r>
              <a:rPr lang="en-US" sz="2964" dirty="0">
                <a:solidFill>
                  <a:srgbClr val="000000"/>
                </a:solidFill>
                <a:latin typeface="Canva Sans Bold"/>
                <a:ea typeface="Canva Sans Bold"/>
                <a:cs typeface="Canva Sans Bold"/>
                <a:sym typeface="Canva Sans Bold"/>
              </a:rPr>
              <a:t>Performance</a:t>
            </a:r>
          </a:p>
        </p:txBody>
      </p:sp>
      <p:sp>
        <p:nvSpPr>
          <p:cNvPr id="8" name="TextBox 8"/>
          <p:cNvSpPr txBox="1"/>
          <p:nvPr/>
        </p:nvSpPr>
        <p:spPr>
          <a:xfrm>
            <a:off x="12805184" y="1251174"/>
            <a:ext cx="2299382" cy="509001"/>
          </a:xfrm>
          <a:prstGeom prst="rect">
            <a:avLst/>
          </a:prstGeom>
        </p:spPr>
        <p:txBody>
          <a:bodyPr lIns="0" tIns="0" rIns="0" bIns="0" rtlCol="0" anchor="t">
            <a:spAutoFit/>
          </a:bodyPr>
          <a:lstStyle/>
          <a:p>
            <a:pPr algn="ctr">
              <a:lnSpc>
                <a:spcPts val="4150"/>
              </a:lnSpc>
              <a:spcBef>
                <a:spcPct val="0"/>
              </a:spcBef>
            </a:pPr>
            <a:r>
              <a:rPr lang="en-US" sz="2964" b="1" dirty="0">
                <a:solidFill>
                  <a:srgbClr val="000000"/>
                </a:solidFill>
                <a:latin typeface="Canva Sans Bold"/>
                <a:ea typeface="Canva Sans Bold"/>
                <a:cs typeface="Canva Sans Bold"/>
                <a:sym typeface="Canva Sans Bold"/>
              </a:rPr>
              <a:t>Scalability</a:t>
            </a:r>
          </a:p>
        </p:txBody>
      </p:sp>
      <p:sp>
        <p:nvSpPr>
          <p:cNvPr id="9" name="TextBox 9"/>
          <p:cNvSpPr txBox="1"/>
          <p:nvPr/>
        </p:nvSpPr>
        <p:spPr>
          <a:xfrm>
            <a:off x="1536144" y="2374010"/>
            <a:ext cx="3178874" cy="434208"/>
          </a:xfrm>
          <a:prstGeom prst="rect">
            <a:avLst/>
          </a:prstGeom>
        </p:spPr>
        <p:txBody>
          <a:bodyPr lIns="0" tIns="0" rIns="0" bIns="0" rtlCol="0" anchor="t">
            <a:spAutoFit/>
          </a:bodyPr>
          <a:lstStyle/>
          <a:p>
            <a:pPr algn="ctr">
              <a:lnSpc>
                <a:spcPts val="3597"/>
              </a:lnSpc>
              <a:spcBef>
                <a:spcPct val="0"/>
              </a:spcBef>
            </a:pPr>
            <a:r>
              <a:rPr lang="en-US" sz="2569" u="sng" dirty="0">
                <a:solidFill>
                  <a:srgbClr val="000000"/>
                </a:solidFill>
                <a:latin typeface="Canva Sans"/>
                <a:ea typeface="Canva Sans"/>
                <a:cs typeface="Canva Sans"/>
                <a:sym typeface="Canva Sans"/>
              </a:rPr>
              <a:t>Data and Detection</a:t>
            </a:r>
          </a:p>
        </p:txBody>
      </p:sp>
      <p:sp>
        <p:nvSpPr>
          <p:cNvPr id="10" name="TextBox 10"/>
          <p:cNvSpPr txBox="1"/>
          <p:nvPr/>
        </p:nvSpPr>
        <p:spPr>
          <a:xfrm>
            <a:off x="4715018" y="1976130"/>
            <a:ext cx="6068542" cy="1229969"/>
          </a:xfrm>
          <a:prstGeom prst="rect">
            <a:avLst/>
          </a:prstGeom>
        </p:spPr>
        <p:txBody>
          <a:bodyPr lIns="0" tIns="0" rIns="0" bIns="0" rtlCol="0" anchor="t">
            <a:spAutoFit/>
          </a:bodyPr>
          <a:lstStyle/>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High </a:t>
            </a:r>
            <a:r>
              <a:rPr lang="en-US" sz="2371" dirty="0" err="1">
                <a:solidFill>
                  <a:srgbClr val="000000"/>
                </a:solidFill>
                <a:latin typeface="Canva Sans"/>
                <a:ea typeface="Canva Sans"/>
                <a:cs typeface="Canva Sans"/>
                <a:sym typeface="Canva Sans"/>
              </a:rPr>
              <a:t>throughput,real</a:t>
            </a:r>
            <a:r>
              <a:rPr lang="en-US" sz="2371" dirty="0">
                <a:solidFill>
                  <a:srgbClr val="000000"/>
                </a:solidFill>
                <a:latin typeface="Canva Sans"/>
                <a:ea typeface="Canva Sans"/>
                <a:cs typeface="Canva Sans"/>
                <a:sym typeface="Canva Sans"/>
              </a:rPr>
              <a:t>-time ingestion</a:t>
            </a:r>
          </a:p>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Efficient </a:t>
            </a:r>
            <a:r>
              <a:rPr lang="en-US" sz="2371" dirty="0" err="1">
                <a:solidFill>
                  <a:srgbClr val="000000"/>
                </a:solidFill>
                <a:latin typeface="Canva Sans"/>
                <a:ea typeface="Canva Sans"/>
                <a:cs typeface="Canva Sans"/>
                <a:sym typeface="Canva Sans"/>
              </a:rPr>
              <a:t>normalisation</a:t>
            </a:r>
            <a:r>
              <a:rPr lang="en-US" sz="2371" dirty="0">
                <a:solidFill>
                  <a:srgbClr val="000000"/>
                </a:solidFill>
                <a:latin typeface="Canva Sans"/>
                <a:ea typeface="Canva Sans"/>
                <a:cs typeface="Canva Sans"/>
                <a:sym typeface="Canva Sans"/>
              </a:rPr>
              <a:t> &amp; alert filtering</a:t>
            </a:r>
          </a:p>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Reduces alert noise significantly</a:t>
            </a:r>
          </a:p>
        </p:txBody>
      </p:sp>
      <p:sp>
        <p:nvSpPr>
          <p:cNvPr id="11" name="TextBox 11"/>
          <p:cNvSpPr txBox="1"/>
          <p:nvPr/>
        </p:nvSpPr>
        <p:spPr>
          <a:xfrm>
            <a:off x="10978685" y="2238378"/>
            <a:ext cx="6085490" cy="815772"/>
          </a:xfrm>
          <a:prstGeom prst="rect">
            <a:avLst/>
          </a:prstGeom>
        </p:spPr>
        <p:txBody>
          <a:bodyPr lIns="0" tIns="0" rIns="0" bIns="0" rtlCol="0" anchor="t">
            <a:spAutoFit/>
          </a:bodyPr>
          <a:lstStyle/>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Horizontal: add nodes for more logs</a:t>
            </a:r>
          </a:p>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Vertical: scale CPU/RAM per node</a:t>
            </a:r>
          </a:p>
        </p:txBody>
      </p:sp>
      <p:sp>
        <p:nvSpPr>
          <p:cNvPr id="12" name="TextBox 12"/>
          <p:cNvSpPr txBox="1"/>
          <p:nvPr/>
        </p:nvSpPr>
        <p:spPr>
          <a:xfrm>
            <a:off x="11003486" y="3532353"/>
            <a:ext cx="6233731" cy="1129668"/>
          </a:xfrm>
          <a:prstGeom prst="rect">
            <a:avLst/>
          </a:prstGeom>
        </p:spPr>
        <p:txBody>
          <a:bodyPr wrap="square" lIns="0" tIns="0" rIns="0" bIns="0" rtlCol="0" anchor="t">
            <a:spAutoFit/>
          </a:bodyPr>
          <a:lstStyle/>
          <a:p>
            <a:pPr marL="467614" lvl="1" indent="-233807" algn="l">
              <a:lnSpc>
                <a:spcPts val="3032"/>
              </a:lnSpc>
              <a:buFont typeface="Arial"/>
              <a:buChar char="•"/>
            </a:pPr>
            <a:r>
              <a:rPr lang="en-US" sz="2370" dirty="0">
                <a:solidFill>
                  <a:srgbClr val="000000"/>
                </a:solidFill>
                <a:latin typeface="Canva Sans"/>
                <a:ea typeface="Canva Sans"/>
                <a:cs typeface="Canva Sans"/>
                <a:sym typeface="Canva Sans"/>
              </a:rPr>
              <a:t>Horizontal: process multiple incidents in parallel</a:t>
            </a:r>
          </a:p>
          <a:p>
            <a:pPr marL="467614" lvl="1" indent="-233807" algn="l">
              <a:lnSpc>
                <a:spcPts val="3032"/>
              </a:lnSpc>
              <a:buFont typeface="Arial"/>
              <a:buChar char="•"/>
            </a:pPr>
            <a:r>
              <a:rPr lang="en-US" sz="2370" dirty="0">
                <a:solidFill>
                  <a:srgbClr val="000000"/>
                </a:solidFill>
                <a:latin typeface="Canva Sans"/>
                <a:ea typeface="Canva Sans"/>
                <a:cs typeface="Canva Sans"/>
                <a:sym typeface="Canva Sans"/>
              </a:rPr>
              <a:t>Graph DB supports clustering/sharding</a:t>
            </a:r>
          </a:p>
        </p:txBody>
      </p:sp>
      <p:sp>
        <p:nvSpPr>
          <p:cNvPr id="13" name="TextBox 13"/>
          <p:cNvSpPr txBox="1"/>
          <p:nvPr/>
        </p:nvSpPr>
        <p:spPr>
          <a:xfrm>
            <a:off x="4715018" y="3461541"/>
            <a:ext cx="6080224" cy="1242263"/>
          </a:xfrm>
          <a:prstGeom prst="rect">
            <a:avLst/>
          </a:prstGeom>
        </p:spPr>
        <p:txBody>
          <a:bodyPr lIns="0" tIns="0" rIns="0" bIns="0" rtlCol="0" anchor="t">
            <a:spAutoFit/>
          </a:bodyPr>
          <a:lstStyle/>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Fast correlation and pattern detection</a:t>
            </a:r>
          </a:p>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Real-time UEBA scoring</a:t>
            </a:r>
          </a:p>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Threat graph queries optimized</a:t>
            </a:r>
          </a:p>
        </p:txBody>
      </p:sp>
      <p:sp>
        <p:nvSpPr>
          <p:cNvPr id="14" name="TextBox 14"/>
          <p:cNvSpPr txBox="1"/>
          <p:nvPr/>
        </p:nvSpPr>
        <p:spPr>
          <a:xfrm>
            <a:off x="4715018" y="4935706"/>
            <a:ext cx="6173008" cy="1665456"/>
          </a:xfrm>
          <a:prstGeom prst="rect">
            <a:avLst/>
          </a:prstGeom>
        </p:spPr>
        <p:txBody>
          <a:bodyPr lIns="0" tIns="0" rIns="0" bIns="0" rtlCol="0" anchor="t">
            <a:spAutoFit/>
          </a:bodyPr>
          <a:lstStyle/>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Near-instant scoring and severity calculation</a:t>
            </a:r>
          </a:p>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Minimal processing overhead</a:t>
            </a:r>
          </a:p>
          <a:p>
            <a:pPr algn="l">
              <a:lnSpc>
                <a:spcPts val="3320"/>
              </a:lnSpc>
            </a:pPr>
            <a:endParaRPr lang="en-US" sz="2371" dirty="0">
              <a:solidFill>
                <a:srgbClr val="000000"/>
              </a:solidFill>
              <a:latin typeface="Canva Sans"/>
              <a:ea typeface="Canva Sans"/>
              <a:cs typeface="Canva Sans"/>
              <a:sym typeface="Canva Sans"/>
            </a:endParaRPr>
          </a:p>
        </p:txBody>
      </p:sp>
      <p:sp>
        <p:nvSpPr>
          <p:cNvPr id="15" name="TextBox 15"/>
          <p:cNvSpPr txBox="1"/>
          <p:nvPr/>
        </p:nvSpPr>
        <p:spPr>
          <a:xfrm>
            <a:off x="11003487" y="5156898"/>
            <a:ext cx="6094226" cy="815772"/>
          </a:xfrm>
          <a:prstGeom prst="rect">
            <a:avLst/>
          </a:prstGeom>
        </p:spPr>
        <p:txBody>
          <a:bodyPr lIns="0" tIns="0" rIns="0" bIns="0" rtlCol="0" anchor="t">
            <a:spAutoFit/>
          </a:bodyPr>
          <a:lstStyle/>
          <a:p>
            <a:pPr marL="512098" lvl="1" indent="-256049" algn="l">
              <a:lnSpc>
                <a:spcPts val="3320"/>
              </a:lnSpc>
              <a:buFont typeface="Arial"/>
              <a:buChar char="•"/>
            </a:pPr>
            <a:r>
              <a:rPr lang="en-US" sz="2371" dirty="0">
                <a:solidFill>
                  <a:srgbClr val="000000"/>
                </a:solidFill>
                <a:latin typeface="Canva Sans"/>
                <a:ea typeface="Canva Sans"/>
                <a:cs typeface="Canva Sans"/>
                <a:sym typeface="Canva Sans"/>
              </a:rPr>
              <a:t>Horizontal: multiple scoring engines</a:t>
            </a:r>
          </a:p>
          <a:p>
            <a:pPr marL="512098" lvl="1" indent="-256049" algn="l">
              <a:lnSpc>
                <a:spcPts val="3320"/>
              </a:lnSpc>
              <a:buFont typeface="Arial"/>
              <a:buChar char="•"/>
            </a:pPr>
            <a:r>
              <a:rPr lang="en-US" sz="2371" dirty="0">
                <a:solidFill>
                  <a:srgbClr val="000000"/>
                </a:solidFill>
                <a:latin typeface="Canva Sans"/>
                <a:ea typeface="Canva Sans"/>
                <a:cs typeface="Canva Sans"/>
                <a:sym typeface="Canva Sans"/>
              </a:rPr>
              <a:t>Vertical: CPU scaling optional</a:t>
            </a:r>
          </a:p>
        </p:txBody>
      </p:sp>
      <p:sp>
        <p:nvSpPr>
          <p:cNvPr id="16" name="TextBox 16"/>
          <p:cNvSpPr txBox="1"/>
          <p:nvPr/>
        </p:nvSpPr>
        <p:spPr>
          <a:xfrm>
            <a:off x="4715018" y="6532246"/>
            <a:ext cx="5976868" cy="1644166"/>
          </a:xfrm>
          <a:prstGeom prst="rect">
            <a:avLst/>
          </a:prstGeom>
        </p:spPr>
        <p:txBody>
          <a:bodyPr lIns="0" tIns="0" rIns="0" bIns="0" rtlCol="0" anchor="t">
            <a:spAutoFit/>
          </a:bodyPr>
          <a:lstStyle/>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Efficient story reconstruction &amp; playbook generation</a:t>
            </a:r>
          </a:p>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Conditional execution of actions</a:t>
            </a:r>
          </a:p>
          <a:p>
            <a:pPr algn="l">
              <a:lnSpc>
                <a:spcPts val="3320"/>
              </a:lnSpc>
            </a:pPr>
            <a:endParaRPr lang="en-US" sz="2371" dirty="0">
              <a:solidFill>
                <a:srgbClr val="000000"/>
              </a:solidFill>
              <a:latin typeface="Canva Sans"/>
              <a:ea typeface="Canva Sans"/>
              <a:cs typeface="Canva Sans"/>
              <a:sym typeface="Canva Sans"/>
            </a:endParaRPr>
          </a:p>
        </p:txBody>
      </p:sp>
      <p:sp>
        <p:nvSpPr>
          <p:cNvPr id="17" name="TextBox 17"/>
          <p:cNvSpPr txBox="1"/>
          <p:nvPr/>
        </p:nvSpPr>
        <p:spPr>
          <a:xfrm>
            <a:off x="10952015" y="6395255"/>
            <a:ext cx="6285203" cy="1644166"/>
          </a:xfrm>
          <a:prstGeom prst="rect">
            <a:avLst/>
          </a:prstGeom>
        </p:spPr>
        <p:txBody>
          <a:bodyPr lIns="0" tIns="0" rIns="0" bIns="0" rtlCol="0" anchor="t">
            <a:spAutoFit/>
          </a:bodyPr>
          <a:lstStyle/>
          <a:p>
            <a:pPr marL="512098" lvl="1" indent="-256049" algn="l">
              <a:lnSpc>
                <a:spcPts val="3320"/>
              </a:lnSpc>
              <a:buFont typeface="Arial"/>
              <a:buChar char="•"/>
            </a:pPr>
            <a:r>
              <a:rPr lang="en-US" sz="2371" dirty="0">
                <a:solidFill>
                  <a:srgbClr val="000000"/>
                </a:solidFill>
                <a:latin typeface="Canva Sans"/>
                <a:ea typeface="Canva Sans"/>
                <a:cs typeface="Canva Sans"/>
                <a:sym typeface="Canva Sans"/>
              </a:rPr>
              <a:t>Horizontal: Multiple response engines / automation workers </a:t>
            </a:r>
          </a:p>
          <a:p>
            <a:pPr marL="512098" lvl="1" indent="-256049" algn="l">
              <a:lnSpc>
                <a:spcPts val="3320"/>
              </a:lnSpc>
              <a:buFont typeface="Arial"/>
              <a:buChar char="•"/>
            </a:pPr>
            <a:r>
              <a:rPr lang="en-US" sz="2371" dirty="0">
                <a:solidFill>
                  <a:srgbClr val="000000"/>
                </a:solidFill>
                <a:latin typeface="Canva Sans"/>
                <a:ea typeface="Canva Sans"/>
                <a:cs typeface="Canva Sans"/>
                <a:sym typeface="Canva Sans"/>
              </a:rPr>
              <a:t>Queue-based execution for concurrent actions</a:t>
            </a:r>
          </a:p>
        </p:txBody>
      </p:sp>
      <p:sp>
        <p:nvSpPr>
          <p:cNvPr id="18" name="TextBox 18"/>
          <p:cNvSpPr txBox="1"/>
          <p:nvPr/>
        </p:nvSpPr>
        <p:spPr>
          <a:xfrm>
            <a:off x="4745146" y="8093144"/>
            <a:ext cx="6008286" cy="1644166"/>
          </a:xfrm>
          <a:prstGeom prst="rect">
            <a:avLst/>
          </a:prstGeom>
        </p:spPr>
        <p:txBody>
          <a:bodyPr lIns="0" tIns="0" rIns="0" bIns="0" rtlCol="0" anchor="t">
            <a:spAutoFit/>
          </a:bodyPr>
          <a:lstStyle/>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Real-time dashboard visualization</a:t>
            </a:r>
          </a:p>
          <a:p>
            <a:pPr marL="512103" lvl="1" indent="-256051" algn="l">
              <a:lnSpc>
                <a:spcPts val="3320"/>
              </a:lnSpc>
              <a:buFont typeface="Arial"/>
              <a:buChar char="•"/>
            </a:pPr>
            <a:r>
              <a:rPr lang="en-US" sz="2371" dirty="0">
                <a:solidFill>
                  <a:srgbClr val="000000"/>
                </a:solidFill>
                <a:latin typeface="Canva Sans"/>
                <a:ea typeface="Canva Sans"/>
                <a:cs typeface="Canva Sans"/>
                <a:sym typeface="Canva Sans"/>
              </a:rPr>
              <a:t>Supports large number of concurrent incidents</a:t>
            </a:r>
          </a:p>
          <a:p>
            <a:pPr algn="l">
              <a:lnSpc>
                <a:spcPts val="3320"/>
              </a:lnSpc>
            </a:pPr>
            <a:endParaRPr lang="en-US" sz="2371" dirty="0">
              <a:solidFill>
                <a:srgbClr val="000000"/>
              </a:solidFill>
              <a:latin typeface="Canva Sans"/>
              <a:ea typeface="Canva Sans"/>
              <a:cs typeface="Canva Sans"/>
              <a:sym typeface="Canva Sans"/>
            </a:endParaRPr>
          </a:p>
        </p:txBody>
      </p:sp>
      <p:sp>
        <p:nvSpPr>
          <p:cNvPr id="19" name="TextBox 19"/>
          <p:cNvSpPr txBox="1"/>
          <p:nvPr/>
        </p:nvSpPr>
        <p:spPr>
          <a:xfrm>
            <a:off x="1334605" y="3654157"/>
            <a:ext cx="3380413" cy="886060"/>
          </a:xfrm>
          <a:prstGeom prst="rect">
            <a:avLst/>
          </a:prstGeom>
        </p:spPr>
        <p:txBody>
          <a:bodyPr lIns="0" tIns="0" rIns="0" bIns="0" rtlCol="0" anchor="t">
            <a:spAutoFit/>
          </a:bodyPr>
          <a:lstStyle/>
          <a:p>
            <a:pPr algn="ctr">
              <a:lnSpc>
                <a:spcPts val="3597"/>
              </a:lnSpc>
              <a:spcBef>
                <a:spcPct val="0"/>
              </a:spcBef>
            </a:pPr>
            <a:r>
              <a:rPr lang="en-US" sz="2569" u="sng" dirty="0">
                <a:solidFill>
                  <a:srgbClr val="000000"/>
                </a:solidFill>
                <a:latin typeface="Canva Sans"/>
                <a:ea typeface="Canva Sans"/>
                <a:cs typeface="Canva Sans"/>
                <a:sym typeface="Canva Sans"/>
              </a:rPr>
              <a:t> Intelligence &amp; Context</a:t>
            </a:r>
          </a:p>
        </p:txBody>
      </p:sp>
      <p:sp>
        <p:nvSpPr>
          <p:cNvPr id="20" name="TextBox 20"/>
          <p:cNvSpPr txBox="1"/>
          <p:nvPr/>
        </p:nvSpPr>
        <p:spPr>
          <a:xfrm>
            <a:off x="1642840" y="5046109"/>
            <a:ext cx="2768477" cy="886060"/>
          </a:xfrm>
          <a:prstGeom prst="rect">
            <a:avLst/>
          </a:prstGeom>
        </p:spPr>
        <p:txBody>
          <a:bodyPr lIns="0" tIns="0" rIns="0" bIns="0" rtlCol="0" anchor="t">
            <a:spAutoFit/>
          </a:bodyPr>
          <a:lstStyle/>
          <a:p>
            <a:pPr algn="ctr">
              <a:lnSpc>
                <a:spcPts val="3597"/>
              </a:lnSpc>
            </a:pPr>
            <a:r>
              <a:rPr lang="en-US" sz="2569" u="sng" dirty="0">
                <a:solidFill>
                  <a:srgbClr val="000000"/>
                </a:solidFill>
                <a:latin typeface="Canva Sans"/>
                <a:ea typeface="Canva Sans"/>
                <a:cs typeface="Canva Sans"/>
                <a:sym typeface="Canva Sans"/>
              </a:rPr>
              <a:t>Scoring &amp;</a:t>
            </a:r>
          </a:p>
          <a:p>
            <a:pPr algn="ctr">
              <a:lnSpc>
                <a:spcPts val="3597"/>
              </a:lnSpc>
              <a:spcBef>
                <a:spcPct val="0"/>
              </a:spcBef>
            </a:pPr>
            <a:r>
              <a:rPr lang="en-US" sz="2569" u="sng" dirty="0">
                <a:solidFill>
                  <a:srgbClr val="000000"/>
                </a:solidFill>
                <a:latin typeface="Canva Sans"/>
                <a:ea typeface="Canva Sans"/>
                <a:cs typeface="Canva Sans"/>
                <a:sym typeface="Canva Sans"/>
              </a:rPr>
              <a:t>Classification</a:t>
            </a:r>
          </a:p>
        </p:txBody>
      </p:sp>
      <p:sp>
        <p:nvSpPr>
          <p:cNvPr id="21" name="TextBox 21"/>
          <p:cNvSpPr txBox="1"/>
          <p:nvPr/>
        </p:nvSpPr>
        <p:spPr>
          <a:xfrm>
            <a:off x="1642840" y="6774308"/>
            <a:ext cx="2763942" cy="886060"/>
          </a:xfrm>
          <a:prstGeom prst="rect">
            <a:avLst/>
          </a:prstGeom>
        </p:spPr>
        <p:txBody>
          <a:bodyPr lIns="0" tIns="0" rIns="0" bIns="0" rtlCol="0" anchor="t">
            <a:spAutoFit/>
          </a:bodyPr>
          <a:lstStyle/>
          <a:p>
            <a:pPr algn="ctr">
              <a:lnSpc>
                <a:spcPts val="3597"/>
              </a:lnSpc>
            </a:pPr>
            <a:r>
              <a:rPr lang="en-US" sz="2569" u="sng" dirty="0">
                <a:solidFill>
                  <a:srgbClr val="000000"/>
                </a:solidFill>
                <a:latin typeface="Canva Sans"/>
                <a:ea typeface="Canva Sans"/>
                <a:cs typeface="Canva Sans"/>
                <a:sym typeface="Canva Sans"/>
              </a:rPr>
              <a:t>AI Reasoning and </a:t>
            </a:r>
          </a:p>
          <a:p>
            <a:pPr algn="ctr">
              <a:lnSpc>
                <a:spcPts val="3597"/>
              </a:lnSpc>
              <a:spcBef>
                <a:spcPct val="0"/>
              </a:spcBef>
            </a:pPr>
            <a:r>
              <a:rPr lang="en-US" sz="2569" u="sng" dirty="0">
                <a:solidFill>
                  <a:srgbClr val="000000"/>
                </a:solidFill>
                <a:latin typeface="Canva Sans"/>
                <a:ea typeface="Canva Sans"/>
                <a:cs typeface="Canva Sans"/>
                <a:sym typeface="Canva Sans"/>
              </a:rPr>
              <a:t>Response</a:t>
            </a:r>
          </a:p>
        </p:txBody>
      </p:sp>
      <p:sp>
        <p:nvSpPr>
          <p:cNvPr id="22" name="TextBox 22"/>
          <p:cNvSpPr txBox="1"/>
          <p:nvPr/>
        </p:nvSpPr>
        <p:spPr>
          <a:xfrm>
            <a:off x="1721535" y="8274326"/>
            <a:ext cx="2606552" cy="886060"/>
          </a:xfrm>
          <a:prstGeom prst="rect">
            <a:avLst/>
          </a:prstGeom>
        </p:spPr>
        <p:txBody>
          <a:bodyPr lIns="0" tIns="0" rIns="0" bIns="0" rtlCol="0" anchor="t">
            <a:spAutoFit/>
          </a:bodyPr>
          <a:lstStyle/>
          <a:p>
            <a:pPr algn="ctr">
              <a:lnSpc>
                <a:spcPts val="3597"/>
              </a:lnSpc>
            </a:pPr>
            <a:r>
              <a:rPr lang="en-US" sz="2569" u="sng" dirty="0">
                <a:solidFill>
                  <a:srgbClr val="000000"/>
                </a:solidFill>
                <a:latin typeface="Canva Sans"/>
                <a:ea typeface="Canva Sans"/>
                <a:cs typeface="Canva Sans"/>
                <a:sym typeface="Canva Sans"/>
              </a:rPr>
              <a:t>Governance &amp;</a:t>
            </a:r>
          </a:p>
          <a:p>
            <a:pPr algn="ctr">
              <a:lnSpc>
                <a:spcPts val="3597"/>
              </a:lnSpc>
              <a:spcBef>
                <a:spcPct val="0"/>
              </a:spcBef>
            </a:pPr>
            <a:r>
              <a:rPr lang="en-US" sz="2569" u="sng" dirty="0" err="1">
                <a:solidFill>
                  <a:srgbClr val="000000"/>
                </a:solidFill>
                <a:latin typeface="Canva Sans"/>
                <a:ea typeface="Canva Sans"/>
                <a:cs typeface="Canva Sans"/>
                <a:sym typeface="Canva Sans"/>
              </a:rPr>
              <a:t>Visualisation</a:t>
            </a:r>
            <a:endParaRPr lang="en-US" sz="2569" u="sng" dirty="0">
              <a:solidFill>
                <a:srgbClr val="000000"/>
              </a:solidFill>
              <a:latin typeface="Canva Sans"/>
              <a:ea typeface="Canva Sans"/>
              <a:cs typeface="Canva Sans"/>
              <a:sym typeface="Canva Sans"/>
            </a:endParaRPr>
          </a:p>
        </p:txBody>
      </p:sp>
      <p:sp>
        <p:nvSpPr>
          <p:cNvPr id="23" name="TextBox 23"/>
          <p:cNvSpPr txBox="1"/>
          <p:nvPr/>
        </p:nvSpPr>
        <p:spPr>
          <a:xfrm>
            <a:off x="10984666" y="8059920"/>
            <a:ext cx="6285675" cy="1218010"/>
          </a:xfrm>
          <a:prstGeom prst="rect">
            <a:avLst/>
          </a:prstGeom>
        </p:spPr>
        <p:txBody>
          <a:bodyPr lIns="0" tIns="0" rIns="0" bIns="0" rtlCol="0" anchor="t">
            <a:spAutoFit/>
          </a:bodyPr>
          <a:lstStyle/>
          <a:p>
            <a:pPr marL="479677" lvl="1" indent="-239838" algn="l">
              <a:lnSpc>
                <a:spcPts val="3110"/>
              </a:lnSpc>
              <a:buFont typeface="Arial"/>
              <a:buChar char="•"/>
            </a:pPr>
            <a:r>
              <a:rPr lang="en-US" sz="2221" dirty="0">
                <a:solidFill>
                  <a:srgbClr val="000000"/>
                </a:solidFill>
                <a:latin typeface="Canva Sans"/>
                <a:ea typeface="Canva Sans"/>
                <a:cs typeface="Canva Sans"/>
                <a:sym typeface="Canva Sans"/>
              </a:rPr>
              <a:t>Horizontal: Add dashboard nodes / shards </a:t>
            </a:r>
          </a:p>
          <a:p>
            <a:pPr marL="512098" lvl="1" indent="-256049" algn="l">
              <a:lnSpc>
                <a:spcPts val="3320"/>
              </a:lnSpc>
              <a:buFont typeface="Arial"/>
              <a:buChar char="•"/>
            </a:pPr>
            <a:r>
              <a:rPr lang="en-US" sz="2371" dirty="0">
                <a:solidFill>
                  <a:srgbClr val="000000"/>
                </a:solidFill>
                <a:latin typeface="Canva Sans"/>
                <a:ea typeface="Canva Sans"/>
                <a:cs typeface="Canva Sans"/>
                <a:sym typeface="Canva Sans"/>
              </a:rPr>
              <a:t>Vertical: Increase memory for query       caching</a:t>
            </a:r>
          </a:p>
        </p:txBody>
      </p:sp>
      <p:sp>
        <p:nvSpPr>
          <p:cNvPr id="25" name="TextBox 7">
            <a:extLst>
              <a:ext uri="{FF2B5EF4-FFF2-40B4-BE49-F238E27FC236}">
                <a16:creationId xmlns:a16="http://schemas.microsoft.com/office/drawing/2014/main" id="{A2A1AFBA-CD18-1BF5-D3A9-FCAE2B37793F}"/>
              </a:ext>
            </a:extLst>
          </p:cNvPr>
          <p:cNvSpPr txBox="1"/>
          <p:nvPr/>
        </p:nvSpPr>
        <p:spPr>
          <a:xfrm>
            <a:off x="1920214" y="1255488"/>
            <a:ext cx="2407873" cy="502125"/>
          </a:xfrm>
          <a:prstGeom prst="rect">
            <a:avLst/>
          </a:prstGeom>
        </p:spPr>
        <p:txBody>
          <a:bodyPr wrap="square" lIns="0" tIns="0" rIns="0" bIns="0" rtlCol="0" anchor="t">
            <a:spAutoFit/>
          </a:bodyPr>
          <a:lstStyle/>
          <a:p>
            <a:pPr algn="ctr">
              <a:lnSpc>
                <a:spcPts val="4150"/>
              </a:lnSpc>
              <a:spcBef>
                <a:spcPct val="0"/>
              </a:spcBef>
            </a:pPr>
            <a:r>
              <a:rPr lang="en-US" sz="2964" dirty="0">
                <a:solidFill>
                  <a:srgbClr val="000000"/>
                </a:solidFill>
                <a:latin typeface="Canva Sans Bold"/>
                <a:ea typeface="Canva Sans Bold"/>
                <a:cs typeface="Canva Sans Bold"/>
                <a:sym typeface="Canva Sans Bold"/>
              </a:rPr>
              <a:t>Layers</a:t>
            </a:r>
          </a:p>
        </p:txBody>
      </p:sp>
      <p:sp>
        <p:nvSpPr>
          <p:cNvPr id="26" name="TextBox 5">
            <a:extLst>
              <a:ext uri="{FF2B5EF4-FFF2-40B4-BE49-F238E27FC236}">
                <a16:creationId xmlns:a16="http://schemas.microsoft.com/office/drawing/2014/main" id="{0AD16CCB-BF27-EA42-2E8A-A69D3F072F44}"/>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278970" y="501332"/>
            <a:ext cx="11028627" cy="9456576"/>
          </a:xfrm>
          <a:custGeom>
            <a:avLst/>
            <a:gdLst/>
            <a:ahLst/>
            <a:cxnLst/>
            <a:rect l="l" t="t" r="r" b="b"/>
            <a:pathLst>
              <a:path w="11028627" h="9456576">
                <a:moveTo>
                  <a:pt x="0" y="0"/>
                </a:moveTo>
                <a:lnTo>
                  <a:pt x="11028627" y="0"/>
                </a:lnTo>
                <a:lnTo>
                  <a:pt x="11028627" y="9456576"/>
                </a:lnTo>
                <a:lnTo>
                  <a:pt x="0" y="9456576"/>
                </a:lnTo>
                <a:lnTo>
                  <a:pt x="0" y="0"/>
                </a:lnTo>
                <a:close/>
              </a:path>
            </a:pathLst>
          </a:custGeom>
          <a:blipFill>
            <a:blip r:embed="rId4"/>
            <a:stretch>
              <a:fillRect l="-11208" t="-10792" r="-50759" b="-14102"/>
            </a:stretch>
          </a:blipFill>
        </p:spPr>
      </p:sp>
      <p:sp>
        <p:nvSpPr>
          <p:cNvPr id="5" name="TextBox 5"/>
          <p:cNvSpPr txBox="1"/>
          <p:nvPr/>
        </p:nvSpPr>
        <p:spPr>
          <a:xfrm>
            <a:off x="242777" y="-26035"/>
            <a:ext cx="8901223" cy="1054735"/>
          </a:xfrm>
          <a:prstGeom prst="rect">
            <a:avLst/>
          </a:prstGeom>
        </p:spPr>
        <p:txBody>
          <a:bodyPr lIns="0" tIns="0" rIns="0" bIns="0" rtlCol="0" anchor="t">
            <a:spAutoFit/>
          </a:bodyPr>
          <a:lstStyle/>
          <a:p>
            <a:pPr algn="l">
              <a:lnSpc>
                <a:spcPts val="8539"/>
              </a:lnSpc>
            </a:pPr>
            <a:r>
              <a:rPr lang="en-US" sz="6099" b="1">
                <a:solidFill>
                  <a:srgbClr val="2E58A6"/>
                </a:solidFill>
                <a:latin typeface="Roboto Bold"/>
                <a:ea typeface="Roboto Bold"/>
                <a:cs typeface="Roboto Bold"/>
                <a:sym typeface="Roboto Bold"/>
              </a:rPr>
              <a:t>Security</a:t>
            </a:r>
          </a:p>
        </p:txBody>
      </p:sp>
      <p:sp>
        <p:nvSpPr>
          <p:cNvPr id="7" name="TextBox 5">
            <a:extLst>
              <a:ext uri="{FF2B5EF4-FFF2-40B4-BE49-F238E27FC236}">
                <a16:creationId xmlns:a16="http://schemas.microsoft.com/office/drawing/2014/main" id="{2BF6157D-95D6-DCB4-69CE-CEA9A11591E9}"/>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4" name="Table 4"/>
          <p:cNvGraphicFramePr>
            <a:graphicFrameLocks noGrp="1"/>
          </p:cNvGraphicFramePr>
          <p:nvPr/>
        </p:nvGraphicFramePr>
        <p:xfrm>
          <a:off x="803600" y="1121247"/>
          <a:ext cx="16275619" cy="8137053"/>
        </p:xfrm>
        <a:graphic>
          <a:graphicData uri="http://schemas.openxmlformats.org/drawingml/2006/table">
            <a:tbl>
              <a:tblPr/>
              <a:tblGrid>
                <a:gridCol w="2484772">
                  <a:extLst>
                    <a:ext uri="{9D8B030D-6E8A-4147-A177-3AD203B41FA5}">
                      <a16:colId xmlns:a16="http://schemas.microsoft.com/office/drawing/2014/main" val="20000"/>
                    </a:ext>
                  </a:extLst>
                </a:gridCol>
                <a:gridCol w="7079112">
                  <a:extLst>
                    <a:ext uri="{9D8B030D-6E8A-4147-A177-3AD203B41FA5}">
                      <a16:colId xmlns:a16="http://schemas.microsoft.com/office/drawing/2014/main" val="20001"/>
                    </a:ext>
                  </a:extLst>
                </a:gridCol>
                <a:gridCol w="6711735">
                  <a:extLst>
                    <a:ext uri="{9D8B030D-6E8A-4147-A177-3AD203B41FA5}">
                      <a16:colId xmlns:a16="http://schemas.microsoft.com/office/drawing/2014/main" val="20002"/>
                    </a:ext>
                  </a:extLst>
                </a:gridCol>
              </a:tblGrid>
              <a:tr h="1065033">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3FF"/>
                    </a:solidFill>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3FF"/>
                    </a:solidFill>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3FF"/>
                    </a:solidFill>
                  </a:tcPr>
                </a:tc>
                <a:extLst>
                  <a:ext uri="{0D108BD9-81ED-4DB2-BD59-A6C34878D82A}">
                    <a16:rowId xmlns:a16="http://schemas.microsoft.com/office/drawing/2014/main" val="10000"/>
                  </a:ext>
                </a:extLst>
              </a:tr>
              <a:tr h="96133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19933">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1657">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44111">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94017">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60968">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Freeform 5"/>
          <p:cNvSpPr/>
          <p:nvPr/>
        </p:nvSpPr>
        <p:spPr>
          <a:xfrm>
            <a:off x="3371259" y="2343183"/>
            <a:ext cx="401578" cy="365821"/>
          </a:xfrm>
          <a:custGeom>
            <a:avLst/>
            <a:gdLst/>
            <a:ahLst/>
            <a:cxnLst/>
            <a:rect l="l" t="t" r="r" b="b"/>
            <a:pathLst>
              <a:path w="401578" h="365821">
                <a:moveTo>
                  <a:pt x="0" y="0"/>
                </a:moveTo>
                <a:lnTo>
                  <a:pt x="401578" y="0"/>
                </a:lnTo>
                <a:lnTo>
                  <a:pt x="401578" y="365821"/>
                </a:lnTo>
                <a:lnTo>
                  <a:pt x="0" y="365821"/>
                </a:lnTo>
                <a:lnTo>
                  <a:pt x="0" y="0"/>
                </a:lnTo>
                <a:close/>
              </a:path>
            </a:pathLst>
          </a:custGeom>
          <a:blipFill>
            <a:blip r:embed="rId5"/>
            <a:stretch>
              <a:fillRect/>
            </a:stretch>
          </a:blipFill>
        </p:spPr>
      </p:sp>
      <p:sp>
        <p:nvSpPr>
          <p:cNvPr id="6" name="Freeform 6"/>
          <p:cNvSpPr/>
          <p:nvPr/>
        </p:nvSpPr>
        <p:spPr>
          <a:xfrm>
            <a:off x="6060357" y="2339929"/>
            <a:ext cx="526895" cy="321134"/>
          </a:xfrm>
          <a:custGeom>
            <a:avLst/>
            <a:gdLst/>
            <a:ahLst/>
            <a:cxnLst/>
            <a:rect l="l" t="t" r="r" b="b"/>
            <a:pathLst>
              <a:path w="526895" h="321134">
                <a:moveTo>
                  <a:pt x="0" y="0"/>
                </a:moveTo>
                <a:lnTo>
                  <a:pt x="526895" y="0"/>
                </a:lnTo>
                <a:lnTo>
                  <a:pt x="526895" y="321135"/>
                </a:lnTo>
                <a:lnTo>
                  <a:pt x="0" y="321135"/>
                </a:lnTo>
                <a:lnTo>
                  <a:pt x="0" y="0"/>
                </a:lnTo>
                <a:close/>
              </a:path>
            </a:pathLst>
          </a:custGeom>
          <a:blipFill>
            <a:blip r:embed="rId6"/>
            <a:stretch>
              <a:fillRect/>
            </a:stretch>
          </a:blipFill>
        </p:spPr>
      </p:sp>
      <p:sp>
        <p:nvSpPr>
          <p:cNvPr id="7" name="Freeform 7"/>
          <p:cNvSpPr/>
          <p:nvPr/>
        </p:nvSpPr>
        <p:spPr>
          <a:xfrm>
            <a:off x="3325498" y="2633287"/>
            <a:ext cx="493100" cy="493100"/>
          </a:xfrm>
          <a:custGeom>
            <a:avLst/>
            <a:gdLst/>
            <a:ahLst/>
            <a:cxnLst/>
            <a:rect l="l" t="t" r="r" b="b"/>
            <a:pathLst>
              <a:path w="493100" h="493100">
                <a:moveTo>
                  <a:pt x="0" y="0"/>
                </a:moveTo>
                <a:lnTo>
                  <a:pt x="493100" y="0"/>
                </a:lnTo>
                <a:lnTo>
                  <a:pt x="493100" y="493100"/>
                </a:lnTo>
                <a:lnTo>
                  <a:pt x="0" y="493100"/>
                </a:lnTo>
                <a:lnTo>
                  <a:pt x="0" y="0"/>
                </a:lnTo>
                <a:close/>
              </a:path>
            </a:pathLst>
          </a:custGeom>
          <a:blipFill>
            <a:blip r:embed="rId7"/>
            <a:stretch>
              <a:fillRect/>
            </a:stretch>
          </a:blipFill>
        </p:spPr>
      </p:sp>
      <p:sp>
        <p:nvSpPr>
          <p:cNvPr id="8" name="Freeform 8"/>
          <p:cNvSpPr/>
          <p:nvPr/>
        </p:nvSpPr>
        <p:spPr>
          <a:xfrm>
            <a:off x="6124324" y="2758216"/>
            <a:ext cx="398961" cy="398961"/>
          </a:xfrm>
          <a:custGeom>
            <a:avLst/>
            <a:gdLst/>
            <a:ahLst/>
            <a:cxnLst/>
            <a:rect l="l" t="t" r="r" b="b"/>
            <a:pathLst>
              <a:path w="398961" h="398961">
                <a:moveTo>
                  <a:pt x="0" y="0"/>
                </a:moveTo>
                <a:lnTo>
                  <a:pt x="398961" y="0"/>
                </a:lnTo>
                <a:lnTo>
                  <a:pt x="398961" y="398960"/>
                </a:lnTo>
                <a:lnTo>
                  <a:pt x="0" y="398960"/>
                </a:lnTo>
                <a:lnTo>
                  <a:pt x="0" y="0"/>
                </a:lnTo>
                <a:close/>
              </a:path>
            </a:pathLst>
          </a:custGeom>
          <a:blipFill>
            <a:blip r:embed="rId8"/>
            <a:stretch>
              <a:fillRect/>
            </a:stretch>
          </a:blipFill>
        </p:spPr>
      </p:sp>
      <p:sp>
        <p:nvSpPr>
          <p:cNvPr id="9" name="Freeform 9"/>
          <p:cNvSpPr/>
          <p:nvPr/>
        </p:nvSpPr>
        <p:spPr>
          <a:xfrm>
            <a:off x="3418787" y="3268996"/>
            <a:ext cx="342972" cy="342972"/>
          </a:xfrm>
          <a:custGeom>
            <a:avLst/>
            <a:gdLst/>
            <a:ahLst/>
            <a:cxnLst/>
            <a:rect l="l" t="t" r="r" b="b"/>
            <a:pathLst>
              <a:path w="342972" h="342972">
                <a:moveTo>
                  <a:pt x="0" y="0"/>
                </a:moveTo>
                <a:lnTo>
                  <a:pt x="342972" y="0"/>
                </a:lnTo>
                <a:lnTo>
                  <a:pt x="342972" y="342972"/>
                </a:lnTo>
                <a:lnTo>
                  <a:pt x="0" y="342972"/>
                </a:lnTo>
                <a:lnTo>
                  <a:pt x="0" y="0"/>
                </a:lnTo>
                <a:close/>
              </a:path>
            </a:pathLst>
          </a:custGeom>
          <a:blipFill>
            <a:blip r:embed="rId9"/>
            <a:stretch>
              <a:fillRect/>
            </a:stretch>
          </a:blipFill>
        </p:spPr>
      </p:sp>
      <p:sp>
        <p:nvSpPr>
          <p:cNvPr id="10" name="Freeform 10"/>
          <p:cNvSpPr/>
          <p:nvPr/>
        </p:nvSpPr>
        <p:spPr>
          <a:xfrm>
            <a:off x="6185077" y="3280545"/>
            <a:ext cx="379853" cy="379853"/>
          </a:xfrm>
          <a:custGeom>
            <a:avLst/>
            <a:gdLst/>
            <a:ahLst/>
            <a:cxnLst/>
            <a:rect l="l" t="t" r="r" b="b"/>
            <a:pathLst>
              <a:path w="379853" h="379853">
                <a:moveTo>
                  <a:pt x="0" y="0"/>
                </a:moveTo>
                <a:lnTo>
                  <a:pt x="379853" y="0"/>
                </a:lnTo>
                <a:lnTo>
                  <a:pt x="379853" y="379853"/>
                </a:lnTo>
                <a:lnTo>
                  <a:pt x="0" y="379853"/>
                </a:lnTo>
                <a:lnTo>
                  <a:pt x="0" y="0"/>
                </a:lnTo>
                <a:close/>
              </a:path>
            </a:pathLst>
          </a:custGeom>
          <a:blipFill>
            <a:blip r:embed="rId10"/>
            <a:stretch>
              <a:fillRect/>
            </a:stretch>
          </a:blipFill>
        </p:spPr>
      </p:sp>
      <p:sp>
        <p:nvSpPr>
          <p:cNvPr id="11" name="Freeform 11"/>
          <p:cNvSpPr/>
          <p:nvPr/>
        </p:nvSpPr>
        <p:spPr>
          <a:xfrm>
            <a:off x="3407532" y="3699506"/>
            <a:ext cx="423741" cy="423741"/>
          </a:xfrm>
          <a:custGeom>
            <a:avLst/>
            <a:gdLst/>
            <a:ahLst/>
            <a:cxnLst/>
            <a:rect l="l" t="t" r="r" b="b"/>
            <a:pathLst>
              <a:path w="423741" h="423741">
                <a:moveTo>
                  <a:pt x="0" y="0"/>
                </a:moveTo>
                <a:lnTo>
                  <a:pt x="423742" y="0"/>
                </a:lnTo>
                <a:lnTo>
                  <a:pt x="423742" y="423741"/>
                </a:lnTo>
                <a:lnTo>
                  <a:pt x="0" y="423741"/>
                </a:lnTo>
                <a:lnTo>
                  <a:pt x="0" y="0"/>
                </a:lnTo>
                <a:close/>
              </a:path>
            </a:pathLst>
          </a:custGeom>
          <a:blipFill>
            <a:blip r:embed="rId11"/>
            <a:stretch>
              <a:fillRect/>
            </a:stretch>
          </a:blipFill>
        </p:spPr>
      </p:sp>
      <p:sp>
        <p:nvSpPr>
          <p:cNvPr id="12" name="Freeform 12"/>
          <p:cNvSpPr/>
          <p:nvPr/>
        </p:nvSpPr>
        <p:spPr>
          <a:xfrm>
            <a:off x="3271239" y="4757195"/>
            <a:ext cx="800219" cy="381104"/>
          </a:xfrm>
          <a:custGeom>
            <a:avLst/>
            <a:gdLst/>
            <a:ahLst/>
            <a:cxnLst/>
            <a:rect l="l" t="t" r="r" b="b"/>
            <a:pathLst>
              <a:path w="800219" h="381104">
                <a:moveTo>
                  <a:pt x="0" y="0"/>
                </a:moveTo>
                <a:lnTo>
                  <a:pt x="800220" y="0"/>
                </a:lnTo>
                <a:lnTo>
                  <a:pt x="800220" y="381104"/>
                </a:lnTo>
                <a:lnTo>
                  <a:pt x="0" y="381104"/>
                </a:lnTo>
                <a:lnTo>
                  <a:pt x="0" y="0"/>
                </a:lnTo>
                <a:close/>
              </a:path>
            </a:pathLst>
          </a:custGeom>
          <a:blipFill>
            <a:blip r:embed="rId12"/>
            <a:stretch>
              <a:fillRect/>
            </a:stretch>
          </a:blipFill>
        </p:spPr>
      </p:sp>
      <p:sp>
        <p:nvSpPr>
          <p:cNvPr id="13" name="Freeform 13"/>
          <p:cNvSpPr/>
          <p:nvPr/>
        </p:nvSpPr>
        <p:spPr>
          <a:xfrm>
            <a:off x="5362044" y="4708424"/>
            <a:ext cx="954172" cy="475893"/>
          </a:xfrm>
          <a:custGeom>
            <a:avLst/>
            <a:gdLst/>
            <a:ahLst/>
            <a:cxnLst/>
            <a:rect l="l" t="t" r="r" b="b"/>
            <a:pathLst>
              <a:path w="954172" h="475893">
                <a:moveTo>
                  <a:pt x="0" y="0"/>
                </a:moveTo>
                <a:lnTo>
                  <a:pt x="954172" y="0"/>
                </a:lnTo>
                <a:lnTo>
                  <a:pt x="954172" y="475893"/>
                </a:lnTo>
                <a:lnTo>
                  <a:pt x="0" y="475893"/>
                </a:lnTo>
                <a:lnTo>
                  <a:pt x="0" y="0"/>
                </a:lnTo>
                <a:close/>
              </a:path>
            </a:pathLst>
          </a:custGeom>
          <a:blipFill>
            <a:blip r:embed="rId13"/>
            <a:stretch>
              <a:fillRect/>
            </a:stretch>
          </a:blipFill>
        </p:spPr>
      </p:sp>
      <p:sp>
        <p:nvSpPr>
          <p:cNvPr id="14" name="Freeform 14"/>
          <p:cNvSpPr/>
          <p:nvPr/>
        </p:nvSpPr>
        <p:spPr>
          <a:xfrm>
            <a:off x="7529371" y="4679156"/>
            <a:ext cx="768998" cy="512665"/>
          </a:xfrm>
          <a:custGeom>
            <a:avLst/>
            <a:gdLst/>
            <a:ahLst/>
            <a:cxnLst/>
            <a:rect l="l" t="t" r="r" b="b"/>
            <a:pathLst>
              <a:path w="768998" h="512665">
                <a:moveTo>
                  <a:pt x="0" y="0"/>
                </a:moveTo>
                <a:lnTo>
                  <a:pt x="768998" y="0"/>
                </a:lnTo>
                <a:lnTo>
                  <a:pt x="768998" y="512665"/>
                </a:lnTo>
                <a:lnTo>
                  <a:pt x="0" y="512665"/>
                </a:lnTo>
                <a:lnTo>
                  <a:pt x="0" y="0"/>
                </a:lnTo>
                <a:close/>
              </a:path>
            </a:pathLst>
          </a:custGeom>
          <a:blipFill>
            <a:blip r:embed="rId14"/>
            <a:stretch>
              <a:fillRect/>
            </a:stretch>
          </a:blipFill>
        </p:spPr>
      </p:sp>
      <p:sp>
        <p:nvSpPr>
          <p:cNvPr id="15" name="Freeform 15"/>
          <p:cNvSpPr/>
          <p:nvPr/>
        </p:nvSpPr>
        <p:spPr>
          <a:xfrm>
            <a:off x="5559798" y="5153043"/>
            <a:ext cx="690641" cy="690641"/>
          </a:xfrm>
          <a:custGeom>
            <a:avLst/>
            <a:gdLst/>
            <a:ahLst/>
            <a:cxnLst/>
            <a:rect l="l" t="t" r="r" b="b"/>
            <a:pathLst>
              <a:path w="690641" h="690641">
                <a:moveTo>
                  <a:pt x="0" y="0"/>
                </a:moveTo>
                <a:lnTo>
                  <a:pt x="690642" y="0"/>
                </a:lnTo>
                <a:lnTo>
                  <a:pt x="690642" y="690642"/>
                </a:lnTo>
                <a:lnTo>
                  <a:pt x="0" y="690642"/>
                </a:lnTo>
                <a:lnTo>
                  <a:pt x="0" y="0"/>
                </a:lnTo>
                <a:close/>
              </a:path>
            </a:pathLst>
          </a:custGeom>
          <a:blipFill>
            <a:blip r:embed="rId15"/>
            <a:stretch>
              <a:fillRect/>
            </a:stretch>
          </a:blipFill>
        </p:spPr>
      </p:sp>
      <p:sp>
        <p:nvSpPr>
          <p:cNvPr id="16" name="Freeform 16"/>
          <p:cNvSpPr/>
          <p:nvPr/>
        </p:nvSpPr>
        <p:spPr>
          <a:xfrm>
            <a:off x="3419738" y="5247270"/>
            <a:ext cx="480330" cy="522712"/>
          </a:xfrm>
          <a:custGeom>
            <a:avLst/>
            <a:gdLst/>
            <a:ahLst/>
            <a:cxnLst/>
            <a:rect l="l" t="t" r="r" b="b"/>
            <a:pathLst>
              <a:path w="480330" h="522712">
                <a:moveTo>
                  <a:pt x="0" y="0"/>
                </a:moveTo>
                <a:lnTo>
                  <a:pt x="480330" y="0"/>
                </a:lnTo>
                <a:lnTo>
                  <a:pt x="480330" y="522712"/>
                </a:lnTo>
                <a:lnTo>
                  <a:pt x="0" y="522712"/>
                </a:lnTo>
                <a:lnTo>
                  <a:pt x="0" y="0"/>
                </a:lnTo>
                <a:close/>
              </a:path>
            </a:pathLst>
          </a:custGeom>
          <a:blipFill>
            <a:blip r:embed="rId16"/>
            <a:stretch>
              <a:fillRect/>
            </a:stretch>
          </a:blipFill>
        </p:spPr>
      </p:sp>
      <p:sp>
        <p:nvSpPr>
          <p:cNvPr id="17" name="Freeform 17"/>
          <p:cNvSpPr/>
          <p:nvPr/>
        </p:nvSpPr>
        <p:spPr>
          <a:xfrm>
            <a:off x="3392699" y="5857109"/>
            <a:ext cx="673250" cy="673250"/>
          </a:xfrm>
          <a:custGeom>
            <a:avLst/>
            <a:gdLst/>
            <a:ahLst/>
            <a:cxnLst/>
            <a:rect l="l" t="t" r="r" b="b"/>
            <a:pathLst>
              <a:path w="673250" h="673250">
                <a:moveTo>
                  <a:pt x="0" y="0"/>
                </a:moveTo>
                <a:lnTo>
                  <a:pt x="673249" y="0"/>
                </a:lnTo>
                <a:lnTo>
                  <a:pt x="673249" y="673249"/>
                </a:lnTo>
                <a:lnTo>
                  <a:pt x="0" y="673249"/>
                </a:lnTo>
                <a:lnTo>
                  <a:pt x="0" y="0"/>
                </a:lnTo>
                <a:close/>
              </a:path>
            </a:pathLst>
          </a:custGeom>
          <a:blipFill>
            <a:blip r:embed="rId17"/>
            <a:stretch>
              <a:fillRect/>
            </a:stretch>
          </a:blipFill>
        </p:spPr>
      </p:sp>
      <p:sp>
        <p:nvSpPr>
          <p:cNvPr id="18" name="Freeform 18"/>
          <p:cNvSpPr/>
          <p:nvPr/>
        </p:nvSpPr>
        <p:spPr>
          <a:xfrm>
            <a:off x="3392699" y="6471344"/>
            <a:ext cx="508711" cy="508711"/>
          </a:xfrm>
          <a:custGeom>
            <a:avLst/>
            <a:gdLst/>
            <a:ahLst/>
            <a:cxnLst/>
            <a:rect l="l" t="t" r="r" b="b"/>
            <a:pathLst>
              <a:path w="508711" h="508711">
                <a:moveTo>
                  <a:pt x="0" y="0"/>
                </a:moveTo>
                <a:lnTo>
                  <a:pt x="508711" y="0"/>
                </a:lnTo>
                <a:lnTo>
                  <a:pt x="508711" y="508711"/>
                </a:lnTo>
                <a:lnTo>
                  <a:pt x="0" y="508711"/>
                </a:lnTo>
                <a:lnTo>
                  <a:pt x="0" y="0"/>
                </a:lnTo>
                <a:close/>
              </a:path>
            </a:pathLst>
          </a:custGeom>
          <a:blipFill>
            <a:blip r:embed="rId18"/>
            <a:stretch>
              <a:fillRect/>
            </a:stretch>
          </a:blipFill>
        </p:spPr>
      </p:sp>
      <p:sp>
        <p:nvSpPr>
          <p:cNvPr id="19" name="Freeform 19"/>
          <p:cNvSpPr/>
          <p:nvPr/>
        </p:nvSpPr>
        <p:spPr>
          <a:xfrm>
            <a:off x="6273978" y="5813317"/>
            <a:ext cx="553890" cy="553890"/>
          </a:xfrm>
          <a:custGeom>
            <a:avLst/>
            <a:gdLst/>
            <a:ahLst/>
            <a:cxnLst/>
            <a:rect l="l" t="t" r="r" b="b"/>
            <a:pathLst>
              <a:path w="553890" h="553890">
                <a:moveTo>
                  <a:pt x="0" y="0"/>
                </a:moveTo>
                <a:lnTo>
                  <a:pt x="553891" y="0"/>
                </a:lnTo>
                <a:lnTo>
                  <a:pt x="553891" y="553890"/>
                </a:lnTo>
                <a:lnTo>
                  <a:pt x="0" y="553890"/>
                </a:lnTo>
                <a:lnTo>
                  <a:pt x="0" y="0"/>
                </a:lnTo>
                <a:close/>
              </a:path>
            </a:pathLst>
          </a:custGeom>
          <a:blipFill>
            <a:blip r:embed="rId19"/>
            <a:stretch>
              <a:fillRect/>
            </a:stretch>
          </a:blipFill>
        </p:spPr>
      </p:sp>
      <p:sp>
        <p:nvSpPr>
          <p:cNvPr id="20" name="Freeform 20"/>
          <p:cNvSpPr/>
          <p:nvPr/>
        </p:nvSpPr>
        <p:spPr>
          <a:xfrm>
            <a:off x="3250463" y="7287007"/>
            <a:ext cx="793182" cy="793182"/>
          </a:xfrm>
          <a:custGeom>
            <a:avLst/>
            <a:gdLst/>
            <a:ahLst/>
            <a:cxnLst/>
            <a:rect l="l" t="t" r="r" b="b"/>
            <a:pathLst>
              <a:path w="793182" h="793182">
                <a:moveTo>
                  <a:pt x="0" y="0"/>
                </a:moveTo>
                <a:lnTo>
                  <a:pt x="793183" y="0"/>
                </a:lnTo>
                <a:lnTo>
                  <a:pt x="793183" y="793183"/>
                </a:lnTo>
                <a:lnTo>
                  <a:pt x="0" y="793183"/>
                </a:lnTo>
                <a:lnTo>
                  <a:pt x="0" y="0"/>
                </a:lnTo>
                <a:close/>
              </a:path>
            </a:pathLst>
          </a:custGeom>
          <a:blipFill>
            <a:blip r:embed="rId20"/>
            <a:stretch>
              <a:fillRect/>
            </a:stretch>
          </a:blipFill>
        </p:spPr>
      </p:sp>
      <p:sp>
        <p:nvSpPr>
          <p:cNvPr id="21" name="Freeform 21"/>
          <p:cNvSpPr/>
          <p:nvPr/>
        </p:nvSpPr>
        <p:spPr>
          <a:xfrm>
            <a:off x="3351899" y="8357478"/>
            <a:ext cx="762252" cy="748685"/>
          </a:xfrm>
          <a:custGeom>
            <a:avLst/>
            <a:gdLst/>
            <a:ahLst/>
            <a:cxnLst/>
            <a:rect l="l" t="t" r="r" b="b"/>
            <a:pathLst>
              <a:path w="762252" h="748685">
                <a:moveTo>
                  <a:pt x="0" y="0"/>
                </a:moveTo>
                <a:lnTo>
                  <a:pt x="762252" y="0"/>
                </a:lnTo>
                <a:lnTo>
                  <a:pt x="762252" y="748685"/>
                </a:lnTo>
                <a:lnTo>
                  <a:pt x="0" y="748685"/>
                </a:lnTo>
                <a:lnTo>
                  <a:pt x="0" y="0"/>
                </a:lnTo>
                <a:close/>
              </a:path>
            </a:pathLst>
          </a:custGeom>
          <a:blipFill>
            <a:blip r:embed="rId21"/>
            <a:stretch>
              <a:fillRect r="-145550"/>
            </a:stretch>
          </a:blipFill>
        </p:spPr>
      </p:sp>
      <p:sp>
        <p:nvSpPr>
          <p:cNvPr id="22" name="Freeform 22"/>
          <p:cNvSpPr/>
          <p:nvPr/>
        </p:nvSpPr>
        <p:spPr>
          <a:xfrm>
            <a:off x="6360367" y="8514150"/>
            <a:ext cx="443129" cy="443129"/>
          </a:xfrm>
          <a:custGeom>
            <a:avLst/>
            <a:gdLst/>
            <a:ahLst/>
            <a:cxnLst/>
            <a:rect l="l" t="t" r="r" b="b"/>
            <a:pathLst>
              <a:path w="443129" h="443129">
                <a:moveTo>
                  <a:pt x="0" y="0"/>
                </a:moveTo>
                <a:lnTo>
                  <a:pt x="443129" y="0"/>
                </a:lnTo>
                <a:lnTo>
                  <a:pt x="443129" y="443129"/>
                </a:lnTo>
                <a:lnTo>
                  <a:pt x="0" y="443129"/>
                </a:lnTo>
                <a:lnTo>
                  <a:pt x="0" y="0"/>
                </a:lnTo>
                <a:close/>
              </a:path>
            </a:pathLst>
          </a:custGeom>
          <a:blipFill>
            <a:blip r:embed="rId22"/>
            <a:stretch>
              <a:fillRect/>
            </a:stretch>
          </a:blipFill>
        </p:spPr>
      </p:sp>
      <p:sp>
        <p:nvSpPr>
          <p:cNvPr id="23" name="TextBox 23"/>
          <p:cNvSpPr txBox="1"/>
          <p:nvPr/>
        </p:nvSpPr>
        <p:spPr>
          <a:xfrm>
            <a:off x="1266257" y="1445429"/>
            <a:ext cx="1326244" cy="51435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Layers</a:t>
            </a:r>
          </a:p>
        </p:txBody>
      </p:sp>
      <p:sp>
        <p:nvSpPr>
          <p:cNvPr id="24" name="TextBox 24"/>
          <p:cNvSpPr txBox="1"/>
          <p:nvPr/>
        </p:nvSpPr>
        <p:spPr>
          <a:xfrm>
            <a:off x="2010439" y="1449401"/>
            <a:ext cx="9317310" cy="51435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Technologies Used</a:t>
            </a:r>
          </a:p>
        </p:txBody>
      </p:sp>
      <p:sp>
        <p:nvSpPr>
          <p:cNvPr id="25" name="TextBox 25"/>
          <p:cNvSpPr txBox="1"/>
          <p:nvPr/>
        </p:nvSpPr>
        <p:spPr>
          <a:xfrm>
            <a:off x="12870699" y="1449401"/>
            <a:ext cx="1692539" cy="51435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Purpose</a:t>
            </a:r>
          </a:p>
        </p:txBody>
      </p:sp>
      <p:sp>
        <p:nvSpPr>
          <p:cNvPr id="26" name="TextBox 26"/>
          <p:cNvSpPr txBox="1"/>
          <p:nvPr/>
        </p:nvSpPr>
        <p:spPr>
          <a:xfrm>
            <a:off x="1195933" y="2467056"/>
            <a:ext cx="1629013" cy="448310"/>
          </a:xfrm>
          <a:prstGeom prst="rect">
            <a:avLst/>
          </a:prstGeom>
        </p:spPr>
        <p:txBody>
          <a:bodyPr lIns="0" tIns="0" rIns="0" bIns="0" rtlCol="0" anchor="t">
            <a:spAutoFit/>
          </a:bodyPr>
          <a:lstStyle/>
          <a:p>
            <a:pPr algn="ctr">
              <a:lnSpc>
                <a:spcPts val="3640"/>
              </a:lnSpc>
              <a:spcBef>
                <a:spcPct val="0"/>
              </a:spcBef>
            </a:pPr>
            <a:r>
              <a:rPr lang="en-US" sz="2600" b="1">
                <a:solidFill>
                  <a:srgbClr val="000000"/>
                </a:solidFill>
                <a:latin typeface="Canva Sans Bold"/>
                <a:ea typeface="Canva Sans Bold"/>
                <a:cs typeface="Canva Sans Bold"/>
                <a:sym typeface="Canva Sans Bold"/>
              </a:rPr>
              <a:t>Frontend</a:t>
            </a:r>
          </a:p>
        </p:txBody>
      </p:sp>
      <p:sp>
        <p:nvSpPr>
          <p:cNvPr id="27" name="TextBox 27"/>
          <p:cNvSpPr txBox="1"/>
          <p:nvPr/>
        </p:nvSpPr>
        <p:spPr>
          <a:xfrm>
            <a:off x="1151662" y="3703596"/>
            <a:ext cx="1555433" cy="448310"/>
          </a:xfrm>
          <a:prstGeom prst="rect">
            <a:avLst/>
          </a:prstGeom>
        </p:spPr>
        <p:txBody>
          <a:bodyPr lIns="0" tIns="0" rIns="0" bIns="0" rtlCol="0" anchor="t">
            <a:spAutoFit/>
          </a:bodyPr>
          <a:lstStyle/>
          <a:p>
            <a:pPr algn="ctr">
              <a:lnSpc>
                <a:spcPts val="3640"/>
              </a:lnSpc>
              <a:spcBef>
                <a:spcPct val="0"/>
              </a:spcBef>
            </a:pPr>
            <a:r>
              <a:rPr lang="en-US" sz="2600" b="1" dirty="0">
                <a:solidFill>
                  <a:srgbClr val="000000"/>
                </a:solidFill>
                <a:latin typeface="Canva Sans Bold"/>
                <a:ea typeface="Canva Sans Bold"/>
                <a:cs typeface="Canva Sans Bold"/>
                <a:sym typeface="Canva Sans Bold"/>
              </a:rPr>
              <a:t>Backend</a:t>
            </a:r>
          </a:p>
        </p:txBody>
      </p:sp>
      <p:sp>
        <p:nvSpPr>
          <p:cNvPr id="28" name="TextBox 28"/>
          <p:cNvSpPr txBox="1"/>
          <p:nvPr/>
        </p:nvSpPr>
        <p:spPr>
          <a:xfrm>
            <a:off x="1195933" y="4981562"/>
            <a:ext cx="1377910" cy="448310"/>
          </a:xfrm>
          <a:prstGeom prst="rect">
            <a:avLst/>
          </a:prstGeom>
        </p:spPr>
        <p:txBody>
          <a:bodyPr lIns="0" tIns="0" rIns="0" bIns="0" rtlCol="0" anchor="t">
            <a:spAutoFit/>
          </a:bodyPr>
          <a:lstStyle/>
          <a:p>
            <a:pPr algn="ctr">
              <a:lnSpc>
                <a:spcPts val="3640"/>
              </a:lnSpc>
              <a:spcBef>
                <a:spcPct val="0"/>
              </a:spcBef>
            </a:pPr>
            <a:r>
              <a:rPr lang="en-US" sz="2600" b="1" dirty="0">
                <a:solidFill>
                  <a:srgbClr val="000000"/>
                </a:solidFill>
                <a:latin typeface="Canva Sans Bold"/>
                <a:ea typeface="Canva Sans Bold"/>
                <a:cs typeface="Canva Sans Bold"/>
                <a:sym typeface="Canva Sans Bold"/>
              </a:rPr>
              <a:t>AI &amp; ML</a:t>
            </a:r>
          </a:p>
        </p:txBody>
      </p:sp>
      <p:sp>
        <p:nvSpPr>
          <p:cNvPr id="29" name="TextBox 29"/>
          <p:cNvSpPr txBox="1"/>
          <p:nvPr/>
        </p:nvSpPr>
        <p:spPr>
          <a:xfrm>
            <a:off x="957407" y="5907131"/>
            <a:ext cx="2158853" cy="905212"/>
          </a:xfrm>
          <a:prstGeom prst="rect">
            <a:avLst/>
          </a:prstGeom>
        </p:spPr>
        <p:txBody>
          <a:bodyPr lIns="0" tIns="0" rIns="0" bIns="0" rtlCol="0" anchor="t">
            <a:spAutoFit/>
          </a:bodyPr>
          <a:lstStyle/>
          <a:p>
            <a:pPr algn="ctr">
              <a:lnSpc>
                <a:spcPts val="3656"/>
              </a:lnSpc>
              <a:spcBef>
                <a:spcPct val="0"/>
              </a:spcBef>
            </a:pPr>
            <a:r>
              <a:rPr lang="en-US" sz="2611" b="1">
                <a:solidFill>
                  <a:srgbClr val="000000"/>
                </a:solidFill>
                <a:latin typeface="Canva Sans Bold"/>
                <a:ea typeface="Canva Sans Bold"/>
                <a:cs typeface="Canva Sans Bold"/>
                <a:sym typeface="Canva Sans Bold"/>
              </a:rPr>
              <a:t>AI reasoning and LLM</a:t>
            </a:r>
          </a:p>
        </p:txBody>
      </p:sp>
      <p:sp>
        <p:nvSpPr>
          <p:cNvPr id="30" name="TextBox 30"/>
          <p:cNvSpPr txBox="1"/>
          <p:nvPr/>
        </p:nvSpPr>
        <p:spPr>
          <a:xfrm>
            <a:off x="957407" y="7174977"/>
            <a:ext cx="2158853" cy="905212"/>
          </a:xfrm>
          <a:prstGeom prst="rect">
            <a:avLst/>
          </a:prstGeom>
        </p:spPr>
        <p:txBody>
          <a:bodyPr lIns="0" tIns="0" rIns="0" bIns="0" rtlCol="0" anchor="t">
            <a:spAutoFit/>
          </a:bodyPr>
          <a:lstStyle/>
          <a:p>
            <a:pPr algn="ctr">
              <a:lnSpc>
                <a:spcPts val="3656"/>
              </a:lnSpc>
              <a:spcBef>
                <a:spcPct val="0"/>
              </a:spcBef>
            </a:pPr>
            <a:r>
              <a:rPr lang="en-US" sz="2611" b="1">
                <a:solidFill>
                  <a:srgbClr val="000000"/>
                </a:solidFill>
                <a:latin typeface="Canva Sans Bold"/>
                <a:ea typeface="Canva Sans Bold"/>
                <a:cs typeface="Canva Sans Bold"/>
                <a:sym typeface="Canva Sans Bold"/>
              </a:rPr>
              <a:t>Blockchain &amp; Security</a:t>
            </a:r>
          </a:p>
        </p:txBody>
      </p:sp>
      <p:sp>
        <p:nvSpPr>
          <p:cNvPr id="31" name="TextBox 31"/>
          <p:cNvSpPr txBox="1"/>
          <p:nvPr/>
        </p:nvSpPr>
        <p:spPr>
          <a:xfrm>
            <a:off x="957407" y="8286163"/>
            <a:ext cx="2158853" cy="905212"/>
          </a:xfrm>
          <a:prstGeom prst="rect">
            <a:avLst/>
          </a:prstGeom>
        </p:spPr>
        <p:txBody>
          <a:bodyPr lIns="0" tIns="0" rIns="0" bIns="0" rtlCol="0" anchor="t">
            <a:spAutoFit/>
          </a:bodyPr>
          <a:lstStyle/>
          <a:p>
            <a:pPr algn="ctr">
              <a:lnSpc>
                <a:spcPts val="3656"/>
              </a:lnSpc>
              <a:spcBef>
                <a:spcPct val="0"/>
              </a:spcBef>
            </a:pPr>
            <a:r>
              <a:rPr lang="en-US" sz="2611" b="1" dirty="0" err="1">
                <a:solidFill>
                  <a:srgbClr val="000000"/>
                </a:solidFill>
                <a:latin typeface="Canva Sans Bold"/>
                <a:ea typeface="Canva Sans Bold"/>
                <a:cs typeface="Canva Sans Bold"/>
                <a:sym typeface="Canva Sans Bold"/>
              </a:rPr>
              <a:t>Visualisation</a:t>
            </a:r>
            <a:r>
              <a:rPr lang="en-US" sz="2611" b="1" dirty="0">
                <a:solidFill>
                  <a:srgbClr val="000000"/>
                </a:solidFill>
                <a:latin typeface="Canva Sans Bold"/>
                <a:ea typeface="Canva Sans Bold"/>
                <a:cs typeface="Canva Sans Bold"/>
                <a:sym typeface="Canva Sans Bold"/>
              </a:rPr>
              <a:t> &amp; Monitoring</a:t>
            </a:r>
          </a:p>
        </p:txBody>
      </p:sp>
      <p:sp>
        <p:nvSpPr>
          <p:cNvPr id="32" name="TextBox 32"/>
          <p:cNvSpPr txBox="1"/>
          <p:nvPr/>
        </p:nvSpPr>
        <p:spPr>
          <a:xfrm>
            <a:off x="10265385" y="2292304"/>
            <a:ext cx="6601428" cy="789245"/>
          </a:xfrm>
          <a:prstGeom prst="rect">
            <a:avLst/>
          </a:prstGeom>
        </p:spPr>
        <p:txBody>
          <a:bodyPr lIns="0" tIns="0" rIns="0" bIns="0" rtlCol="0" anchor="t">
            <a:spAutoFit/>
          </a:bodyPr>
          <a:lstStyle/>
          <a:p>
            <a:pPr algn="ctr">
              <a:lnSpc>
                <a:spcPts val="3223"/>
              </a:lnSpc>
              <a:spcBef>
                <a:spcPct val="0"/>
              </a:spcBef>
            </a:pPr>
            <a:r>
              <a:rPr lang="en-US" sz="2302">
                <a:solidFill>
                  <a:srgbClr val="000000"/>
                </a:solidFill>
                <a:latin typeface="Canva Sans"/>
                <a:ea typeface="Canva Sans"/>
                <a:cs typeface="Canva Sans"/>
                <a:sym typeface="Canva Sans"/>
              </a:rPr>
              <a:t> SOC analyst dashboard, executive risk view, severity visualization, blast radius graphs.</a:t>
            </a:r>
          </a:p>
        </p:txBody>
      </p:sp>
      <p:sp>
        <p:nvSpPr>
          <p:cNvPr id="33" name="TextBox 33"/>
          <p:cNvSpPr txBox="1"/>
          <p:nvPr/>
        </p:nvSpPr>
        <p:spPr>
          <a:xfrm>
            <a:off x="10415883" y="3444097"/>
            <a:ext cx="6107182" cy="797584"/>
          </a:xfrm>
          <a:prstGeom prst="rect">
            <a:avLst/>
          </a:prstGeom>
        </p:spPr>
        <p:txBody>
          <a:bodyPr lIns="0" tIns="0" rIns="0" bIns="0" rtlCol="0" anchor="t">
            <a:spAutoFit/>
          </a:bodyPr>
          <a:lstStyle/>
          <a:p>
            <a:pPr algn="ctr">
              <a:lnSpc>
                <a:spcPts val="3288"/>
              </a:lnSpc>
              <a:spcBef>
                <a:spcPct val="0"/>
              </a:spcBef>
            </a:pPr>
            <a:r>
              <a:rPr lang="en-US" sz="2349">
                <a:solidFill>
                  <a:srgbClr val="000000"/>
                </a:solidFill>
                <a:latin typeface="Canva Sans"/>
                <a:ea typeface="Canva Sans"/>
                <a:cs typeface="Canva Sans"/>
                <a:sym typeface="Canva Sans"/>
              </a:rPr>
              <a:t>Core processing, orchestration, decision engine, policy control, API services.</a:t>
            </a:r>
          </a:p>
        </p:txBody>
      </p:sp>
      <p:sp>
        <p:nvSpPr>
          <p:cNvPr id="34" name="TextBox 34"/>
          <p:cNvSpPr txBox="1"/>
          <p:nvPr/>
        </p:nvSpPr>
        <p:spPr>
          <a:xfrm>
            <a:off x="10434468" y="4830010"/>
            <a:ext cx="6359557" cy="789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Canva Sans"/>
                <a:ea typeface="Canva Sans"/>
                <a:cs typeface="Canva Sans"/>
                <a:sym typeface="Canva Sans"/>
              </a:rPr>
              <a:t> Noise reduction, UEBA behavioral analysis, threat graph modeling, fidelity &amp; risk scoring.</a:t>
            </a:r>
          </a:p>
        </p:txBody>
      </p:sp>
      <p:sp>
        <p:nvSpPr>
          <p:cNvPr id="35" name="TextBox 35"/>
          <p:cNvSpPr txBox="1"/>
          <p:nvPr/>
        </p:nvSpPr>
        <p:spPr>
          <a:xfrm>
            <a:off x="10346938" y="6019365"/>
            <a:ext cx="6732282" cy="789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Canva Sans"/>
                <a:ea typeface="Canva Sans"/>
                <a:cs typeface="Canva Sans"/>
                <a:sym typeface="Canva Sans"/>
              </a:rPr>
              <a:t>Incident story reconstruction, attack timeline explanation, AI playbook generation.</a:t>
            </a:r>
          </a:p>
        </p:txBody>
      </p:sp>
      <p:sp>
        <p:nvSpPr>
          <p:cNvPr id="36" name="TextBox 36"/>
          <p:cNvSpPr txBox="1"/>
          <p:nvPr/>
        </p:nvSpPr>
        <p:spPr>
          <a:xfrm>
            <a:off x="10395621" y="7212212"/>
            <a:ext cx="6683599" cy="789305"/>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Canva Sans"/>
                <a:ea typeface="Canva Sans"/>
                <a:cs typeface="Canva Sans"/>
                <a:sym typeface="Canva Sans"/>
              </a:rPr>
              <a:t>Tamper-proof audit logs, integrity verification, access control, compliance.</a:t>
            </a:r>
          </a:p>
        </p:txBody>
      </p:sp>
      <p:sp>
        <p:nvSpPr>
          <p:cNvPr id="37" name="TextBox 37"/>
          <p:cNvSpPr txBox="1"/>
          <p:nvPr/>
        </p:nvSpPr>
        <p:spPr>
          <a:xfrm>
            <a:off x="10639910" y="8256333"/>
            <a:ext cx="6154115" cy="789305"/>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Canva Sans"/>
                <a:ea typeface="Canva Sans"/>
                <a:cs typeface="Canva Sans"/>
                <a:sym typeface="Canva Sans"/>
              </a:rPr>
              <a:t>To show incidents clearly using simple graphs.</a:t>
            </a:r>
          </a:p>
        </p:txBody>
      </p:sp>
      <p:sp>
        <p:nvSpPr>
          <p:cNvPr id="38" name="TextBox 38"/>
          <p:cNvSpPr txBox="1"/>
          <p:nvPr/>
        </p:nvSpPr>
        <p:spPr>
          <a:xfrm>
            <a:off x="6436492" y="2260694"/>
            <a:ext cx="2504918" cy="448310"/>
          </a:xfrm>
          <a:prstGeom prst="rect">
            <a:avLst/>
          </a:prstGeom>
        </p:spPr>
        <p:txBody>
          <a:bodyPr lIns="0" tIns="0" rIns="0" bIns="0" rtlCol="0" anchor="t">
            <a:spAutoFit/>
          </a:bodyPr>
          <a:lstStyle/>
          <a:p>
            <a:pPr algn="ctr">
              <a:lnSpc>
                <a:spcPts val="3640"/>
              </a:lnSpc>
              <a:spcBef>
                <a:spcPct val="0"/>
              </a:spcBef>
            </a:pPr>
            <a:r>
              <a:rPr lang="en-US" sz="2600" dirty="0">
                <a:solidFill>
                  <a:srgbClr val="000000"/>
                </a:solidFill>
                <a:latin typeface="Canva Sans"/>
                <a:ea typeface="Canva Sans"/>
                <a:cs typeface="Canva Sans"/>
                <a:sym typeface="Canva Sans"/>
              </a:rPr>
              <a:t>Tailwind CSS</a:t>
            </a:r>
          </a:p>
        </p:txBody>
      </p:sp>
      <p:sp>
        <p:nvSpPr>
          <p:cNvPr id="39" name="TextBox 39"/>
          <p:cNvSpPr txBox="1"/>
          <p:nvPr/>
        </p:nvSpPr>
        <p:spPr>
          <a:xfrm>
            <a:off x="5869104" y="2690685"/>
            <a:ext cx="2504918" cy="448310"/>
          </a:xfrm>
          <a:prstGeom prst="rect">
            <a:avLst/>
          </a:prstGeom>
        </p:spPr>
        <p:txBody>
          <a:bodyPr lIns="0" tIns="0" rIns="0" bIns="0" rtlCol="0" anchor="t">
            <a:spAutoFit/>
          </a:bodyPr>
          <a:lstStyle/>
          <a:p>
            <a:pPr algn="ctr">
              <a:lnSpc>
                <a:spcPts val="3640"/>
              </a:lnSpc>
              <a:spcBef>
                <a:spcPct val="0"/>
              </a:spcBef>
            </a:pPr>
            <a:r>
              <a:rPr lang="en-US" sz="2600" dirty="0">
                <a:solidFill>
                  <a:srgbClr val="000000"/>
                </a:solidFill>
                <a:latin typeface="Canva Sans"/>
                <a:ea typeface="Canva Sans"/>
                <a:cs typeface="Canva Sans"/>
                <a:sym typeface="Canva Sans"/>
              </a:rPr>
              <a:t>D3.js</a:t>
            </a:r>
          </a:p>
        </p:txBody>
      </p:sp>
      <p:sp>
        <p:nvSpPr>
          <p:cNvPr id="41" name="TextBox 41"/>
          <p:cNvSpPr txBox="1"/>
          <p:nvPr/>
        </p:nvSpPr>
        <p:spPr>
          <a:xfrm>
            <a:off x="6634751" y="3213192"/>
            <a:ext cx="3141464" cy="431799"/>
          </a:xfrm>
          <a:prstGeom prst="rect">
            <a:avLst/>
          </a:prstGeom>
        </p:spPr>
        <p:txBody>
          <a:bodyPr lIns="0" tIns="0" rIns="0" bIns="0" rtlCol="0" anchor="t">
            <a:spAutoFit/>
          </a:bodyPr>
          <a:lstStyle/>
          <a:p>
            <a:pPr algn="ctr">
              <a:lnSpc>
                <a:spcPts val="3500"/>
              </a:lnSpc>
              <a:spcBef>
                <a:spcPct val="0"/>
              </a:spcBef>
            </a:pPr>
            <a:r>
              <a:rPr lang="en-US" sz="2500" dirty="0" err="1">
                <a:solidFill>
                  <a:srgbClr val="000000"/>
                </a:solidFill>
                <a:latin typeface="Canva Sans"/>
                <a:ea typeface="Canva Sans"/>
                <a:cs typeface="Canva Sans"/>
                <a:sym typeface="Canva Sans"/>
              </a:rPr>
              <a:t>FastAPI</a:t>
            </a:r>
            <a:r>
              <a:rPr lang="en-US" sz="2500" dirty="0">
                <a:solidFill>
                  <a:srgbClr val="000000"/>
                </a:solidFill>
                <a:latin typeface="Canva Sans"/>
                <a:ea typeface="Canva Sans"/>
                <a:cs typeface="Canva Sans"/>
                <a:sym typeface="Canva Sans"/>
              </a:rPr>
              <a:t> (REST APIs)</a:t>
            </a:r>
          </a:p>
        </p:txBody>
      </p:sp>
      <p:sp>
        <p:nvSpPr>
          <p:cNvPr id="42" name="TextBox 42"/>
          <p:cNvSpPr txBox="1"/>
          <p:nvPr/>
        </p:nvSpPr>
        <p:spPr>
          <a:xfrm>
            <a:off x="3075739" y="3697283"/>
            <a:ext cx="5257170" cy="431721"/>
          </a:xfrm>
          <a:prstGeom prst="rect">
            <a:avLst/>
          </a:prstGeom>
        </p:spPr>
        <p:txBody>
          <a:bodyPr wrap="square" lIns="0" tIns="0" rIns="0" bIns="0" rtlCol="0" anchor="t">
            <a:spAutoFit/>
          </a:bodyPr>
          <a:lstStyle/>
          <a:p>
            <a:pPr algn="r">
              <a:lnSpc>
                <a:spcPts val="3616"/>
              </a:lnSpc>
              <a:spcBef>
                <a:spcPct val="0"/>
              </a:spcBef>
            </a:pPr>
            <a:r>
              <a:rPr lang="en-US" sz="2583" dirty="0">
                <a:solidFill>
                  <a:srgbClr val="000000"/>
                </a:solidFill>
                <a:latin typeface="Canva Sans"/>
                <a:ea typeface="Canva Sans"/>
                <a:cs typeface="Canva Sans"/>
                <a:sym typeface="Canva Sans"/>
              </a:rPr>
              <a:t>   Elasticsearch Python Client</a:t>
            </a:r>
          </a:p>
        </p:txBody>
      </p:sp>
      <p:sp>
        <p:nvSpPr>
          <p:cNvPr id="43" name="TextBox 43"/>
          <p:cNvSpPr txBox="1"/>
          <p:nvPr/>
        </p:nvSpPr>
        <p:spPr>
          <a:xfrm>
            <a:off x="4013423" y="4709569"/>
            <a:ext cx="1013561" cy="432298"/>
          </a:xfrm>
          <a:prstGeom prst="rect">
            <a:avLst/>
          </a:prstGeom>
        </p:spPr>
        <p:txBody>
          <a:bodyPr wrap="square" lIns="0" tIns="0" rIns="0" bIns="0" rtlCol="0" anchor="t">
            <a:spAutoFit/>
          </a:bodyPr>
          <a:lstStyle/>
          <a:p>
            <a:pPr algn="ctr">
              <a:lnSpc>
                <a:spcPts val="3640"/>
              </a:lnSpc>
              <a:spcBef>
                <a:spcPct val="0"/>
              </a:spcBef>
            </a:pPr>
            <a:r>
              <a:rPr lang="en-US" sz="2600" dirty="0" err="1">
                <a:solidFill>
                  <a:srgbClr val="000000"/>
                </a:solidFill>
                <a:latin typeface="Canva Sans"/>
                <a:ea typeface="Canva Sans"/>
                <a:cs typeface="Canva Sans"/>
                <a:sym typeface="Canva Sans"/>
              </a:rPr>
              <a:t>PyOD</a:t>
            </a:r>
            <a:endParaRPr lang="en-US" sz="2600" dirty="0">
              <a:solidFill>
                <a:srgbClr val="000000"/>
              </a:solidFill>
              <a:latin typeface="Canva Sans"/>
              <a:ea typeface="Canva Sans"/>
              <a:cs typeface="Canva Sans"/>
              <a:sym typeface="Canva Sans"/>
            </a:endParaRPr>
          </a:p>
        </p:txBody>
      </p:sp>
      <p:sp>
        <p:nvSpPr>
          <p:cNvPr id="44" name="TextBox 44"/>
          <p:cNvSpPr txBox="1"/>
          <p:nvPr/>
        </p:nvSpPr>
        <p:spPr>
          <a:xfrm>
            <a:off x="6124324" y="4692587"/>
            <a:ext cx="1355753"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a:ea typeface="Canva Sans"/>
                <a:cs typeface="Canva Sans"/>
                <a:sym typeface="Canva Sans"/>
              </a:rPr>
              <a:t>tsfresh</a:t>
            </a:r>
          </a:p>
        </p:txBody>
      </p:sp>
      <p:sp>
        <p:nvSpPr>
          <p:cNvPr id="45" name="TextBox 45"/>
          <p:cNvSpPr txBox="1"/>
          <p:nvPr/>
        </p:nvSpPr>
        <p:spPr>
          <a:xfrm>
            <a:off x="8099202" y="4692587"/>
            <a:ext cx="1978116" cy="432298"/>
          </a:xfrm>
          <a:prstGeom prst="rect">
            <a:avLst/>
          </a:prstGeom>
        </p:spPr>
        <p:txBody>
          <a:bodyPr wrap="square" lIns="0" tIns="0" rIns="0" bIns="0" rtlCol="0" anchor="t">
            <a:spAutoFit/>
          </a:bodyPr>
          <a:lstStyle/>
          <a:p>
            <a:pPr algn="ctr">
              <a:lnSpc>
                <a:spcPts val="3640"/>
              </a:lnSpc>
              <a:spcBef>
                <a:spcPct val="0"/>
              </a:spcBef>
            </a:pPr>
            <a:r>
              <a:rPr lang="en-US" sz="2600" dirty="0">
                <a:solidFill>
                  <a:srgbClr val="000000"/>
                </a:solidFill>
                <a:latin typeface="Canva Sans"/>
                <a:ea typeface="Canva Sans"/>
                <a:cs typeface="Canva Sans"/>
                <a:sym typeface="Canva Sans"/>
              </a:rPr>
              <a:t>ML models</a:t>
            </a:r>
          </a:p>
        </p:txBody>
      </p:sp>
      <p:sp>
        <p:nvSpPr>
          <p:cNvPr id="46" name="TextBox 46"/>
          <p:cNvSpPr txBox="1"/>
          <p:nvPr/>
        </p:nvSpPr>
        <p:spPr>
          <a:xfrm>
            <a:off x="3831273" y="5217184"/>
            <a:ext cx="1736607" cy="432298"/>
          </a:xfrm>
          <a:prstGeom prst="rect">
            <a:avLst/>
          </a:prstGeom>
        </p:spPr>
        <p:txBody>
          <a:bodyPr wrap="square" lIns="0" tIns="0" rIns="0" bIns="0" rtlCol="0" anchor="t">
            <a:spAutoFit/>
          </a:bodyPr>
          <a:lstStyle/>
          <a:p>
            <a:pPr algn="ctr">
              <a:lnSpc>
                <a:spcPts val="3640"/>
              </a:lnSpc>
              <a:spcBef>
                <a:spcPct val="0"/>
              </a:spcBef>
            </a:pPr>
            <a:r>
              <a:rPr lang="en-US" sz="2600" dirty="0" err="1">
                <a:solidFill>
                  <a:srgbClr val="000000"/>
                </a:solidFill>
                <a:latin typeface="Canva Sans"/>
                <a:ea typeface="Canva Sans"/>
                <a:cs typeface="Canva Sans"/>
                <a:sym typeface="Canva Sans"/>
              </a:rPr>
              <a:t>Pytorch</a:t>
            </a:r>
            <a:endParaRPr lang="en-US" sz="2600" dirty="0">
              <a:solidFill>
                <a:srgbClr val="000000"/>
              </a:solidFill>
              <a:latin typeface="Canva Sans"/>
              <a:ea typeface="Canva Sans"/>
              <a:cs typeface="Canva Sans"/>
              <a:sym typeface="Canva Sans"/>
            </a:endParaRPr>
          </a:p>
        </p:txBody>
      </p:sp>
      <p:sp>
        <p:nvSpPr>
          <p:cNvPr id="47" name="TextBox 47"/>
          <p:cNvSpPr txBox="1"/>
          <p:nvPr/>
        </p:nvSpPr>
        <p:spPr>
          <a:xfrm>
            <a:off x="6124324" y="5232889"/>
            <a:ext cx="1804974" cy="432298"/>
          </a:xfrm>
          <a:prstGeom prst="rect">
            <a:avLst/>
          </a:prstGeom>
        </p:spPr>
        <p:txBody>
          <a:bodyPr wrap="square" lIns="0" tIns="0" rIns="0" bIns="0" rtlCol="0" anchor="t">
            <a:spAutoFit/>
          </a:bodyPr>
          <a:lstStyle/>
          <a:p>
            <a:pPr algn="ctr">
              <a:lnSpc>
                <a:spcPts val="3640"/>
              </a:lnSpc>
              <a:spcBef>
                <a:spcPct val="0"/>
              </a:spcBef>
            </a:pPr>
            <a:r>
              <a:rPr lang="en-US" sz="2600" dirty="0" err="1">
                <a:solidFill>
                  <a:srgbClr val="000000"/>
                </a:solidFill>
                <a:latin typeface="Canva Sans"/>
                <a:ea typeface="Canva Sans"/>
                <a:cs typeface="Canva Sans"/>
                <a:sym typeface="Canva Sans"/>
              </a:rPr>
              <a:t>NetworkX</a:t>
            </a:r>
            <a:endParaRPr lang="en-US" sz="2600" dirty="0">
              <a:solidFill>
                <a:srgbClr val="000000"/>
              </a:solidFill>
              <a:latin typeface="Canva Sans"/>
              <a:ea typeface="Canva Sans"/>
              <a:cs typeface="Canva Sans"/>
              <a:sym typeface="Canva Sans"/>
            </a:endParaRPr>
          </a:p>
        </p:txBody>
      </p:sp>
      <p:sp>
        <p:nvSpPr>
          <p:cNvPr id="48" name="TextBox 48"/>
          <p:cNvSpPr txBox="1"/>
          <p:nvPr/>
        </p:nvSpPr>
        <p:spPr>
          <a:xfrm>
            <a:off x="3922108" y="5908735"/>
            <a:ext cx="1989349"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a:ea typeface="Canva Sans"/>
                <a:cs typeface="Canva Sans"/>
                <a:sym typeface="Canva Sans"/>
              </a:rPr>
              <a:t>LangChain</a:t>
            </a:r>
          </a:p>
        </p:txBody>
      </p:sp>
      <p:sp>
        <p:nvSpPr>
          <p:cNvPr id="49" name="TextBox 49"/>
          <p:cNvSpPr txBox="1"/>
          <p:nvPr/>
        </p:nvSpPr>
        <p:spPr>
          <a:xfrm>
            <a:off x="4043645" y="6474596"/>
            <a:ext cx="4281269" cy="448310"/>
          </a:xfrm>
          <a:prstGeom prst="rect">
            <a:avLst/>
          </a:prstGeom>
        </p:spPr>
        <p:txBody>
          <a:bodyPr lIns="0" tIns="0" rIns="0" bIns="0" rtlCol="0" anchor="t">
            <a:spAutoFit/>
          </a:bodyPr>
          <a:lstStyle/>
          <a:p>
            <a:pPr algn="ctr">
              <a:lnSpc>
                <a:spcPts val="3640"/>
              </a:lnSpc>
              <a:spcBef>
                <a:spcPct val="0"/>
              </a:spcBef>
            </a:pPr>
            <a:r>
              <a:rPr lang="en-US" sz="2600" dirty="0" err="1">
                <a:solidFill>
                  <a:srgbClr val="000000"/>
                </a:solidFill>
                <a:latin typeface="Canva Sans"/>
                <a:ea typeface="Canva Sans"/>
                <a:cs typeface="Canva Sans"/>
                <a:sym typeface="Canva Sans"/>
              </a:rPr>
              <a:t>Huggingface</a:t>
            </a:r>
            <a:r>
              <a:rPr lang="en-US" sz="2600" dirty="0">
                <a:solidFill>
                  <a:srgbClr val="000000"/>
                </a:solidFill>
                <a:latin typeface="Canva Sans"/>
                <a:ea typeface="Canva Sans"/>
                <a:cs typeface="Canva Sans"/>
                <a:sym typeface="Canva Sans"/>
              </a:rPr>
              <a:t> Transformers</a:t>
            </a:r>
          </a:p>
        </p:txBody>
      </p:sp>
      <p:sp>
        <p:nvSpPr>
          <p:cNvPr id="50" name="TextBox 50"/>
          <p:cNvSpPr txBox="1"/>
          <p:nvPr/>
        </p:nvSpPr>
        <p:spPr>
          <a:xfrm>
            <a:off x="6778083" y="5907131"/>
            <a:ext cx="1365818" cy="448310"/>
          </a:xfrm>
          <a:prstGeom prst="rect">
            <a:avLst/>
          </a:prstGeom>
        </p:spPr>
        <p:txBody>
          <a:bodyPr lIns="0" tIns="0" rIns="0" bIns="0" rtlCol="0" anchor="t">
            <a:spAutoFit/>
          </a:bodyPr>
          <a:lstStyle/>
          <a:p>
            <a:pPr algn="ctr">
              <a:lnSpc>
                <a:spcPts val="3640"/>
              </a:lnSpc>
              <a:spcBef>
                <a:spcPct val="0"/>
              </a:spcBef>
            </a:pPr>
            <a:r>
              <a:rPr lang="en-US" sz="2600" dirty="0">
                <a:solidFill>
                  <a:srgbClr val="000000"/>
                </a:solidFill>
                <a:latin typeface="Canva Sans"/>
                <a:ea typeface="Canva Sans"/>
                <a:cs typeface="Canva Sans"/>
                <a:sym typeface="Canva Sans"/>
              </a:rPr>
              <a:t>Ollama</a:t>
            </a:r>
          </a:p>
        </p:txBody>
      </p:sp>
      <p:sp>
        <p:nvSpPr>
          <p:cNvPr id="51" name="TextBox 51"/>
          <p:cNvSpPr txBox="1"/>
          <p:nvPr/>
        </p:nvSpPr>
        <p:spPr>
          <a:xfrm>
            <a:off x="3702285" y="7420367"/>
            <a:ext cx="6432426" cy="430570"/>
          </a:xfrm>
          <a:prstGeom prst="rect">
            <a:avLst/>
          </a:prstGeom>
        </p:spPr>
        <p:txBody>
          <a:bodyPr lIns="0" tIns="0" rIns="0" bIns="0" rtlCol="0" anchor="t">
            <a:spAutoFit/>
          </a:bodyPr>
          <a:lstStyle/>
          <a:p>
            <a:pPr algn="ctr">
              <a:lnSpc>
                <a:spcPts val="3567"/>
              </a:lnSpc>
              <a:spcBef>
                <a:spcPct val="0"/>
              </a:spcBef>
            </a:pPr>
            <a:r>
              <a:rPr lang="en-US" sz="2548" dirty="0" err="1">
                <a:solidFill>
                  <a:srgbClr val="000000"/>
                </a:solidFill>
                <a:latin typeface="Canva Sans"/>
                <a:ea typeface="Canva Sans"/>
                <a:cs typeface="Canva Sans"/>
                <a:sym typeface="Canva Sans"/>
              </a:rPr>
              <a:t>Hyperlegder</a:t>
            </a:r>
            <a:r>
              <a:rPr lang="en-US" sz="2548" dirty="0">
                <a:solidFill>
                  <a:srgbClr val="000000"/>
                </a:solidFill>
                <a:latin typeface="Canva Sans"/>
                <a:ea typeface="Canva Sans"/>
                <a:cs typeface="Canva Sans"/>
                <a:sym typeface="Canva Sans"/>
              </a:rPr>
              <a:t> Fabric,SHA-256 hashing</a:t>
            </a:r>
          </a:p>
        </p:txBody>
      </p:sp>
      <p:sp>
        <p:nvSpPr>
          <p:cNvPr id="52" name="TextBox 52"/>
          <p:cNvSpPr txBox="1"/>
          <p:nvPr/>
        </p:nvSpPr>
        <p:spPr>
          <a:xfrm>
            <a:off x="3858864" y="8519800"/>
            <a:ext cx="2010240" cy="448310"/>
          </a:xfrm>
          <a:prstGeom prst="rect">
            <a:avLst/>
          </a:prstGeom>
        </p:spPr>
        <p:txBody>
          <a:bodyPr lIns="0" tIns="0" rIns="0" bIns="0" rtlCol="0" anchor="t">
            <a:spAutoFit/>
          </a:bodyPr>
          <a:lstStyle/>
          <a:p>
            <a:pPr algn="ctr">
              <a:lnSpc>
                <a:spcPts val="3640"/>
              </a:lnSpc>
              <a:spcBef>
                <a:spcPct val="0"/>
              </a:spcBef>
            </a:pPr>
            <a:r>
              <a:rPr lang="en-US" sz="2600" dirty="0">
                <a:solidFill>
                  <a:srgbClr val="000000"/>
                </a:solidFill>
                <a:latin typeface="Canva Sans"/>
                <a:ea typeface="Canva Sans"/>
                <a:cs typeface="Canva Sans"/>
                <a:sym typeface="Canva Sans"/>
              </a:rPr>
              <a:t>Matplotlib</a:t>
            </a:r>
          </a:p>
        </p:txBody>
      </p:sp>
      <p:sp>
        <p:nvSpPr>
          <p:cNvPr id="53" name="TextBox 53"/>
          <p:cNvSpPr txBox="1"/>
          <p:nvPr/>
        </p:nvSpPr>
        <p:spPr>
          <a:xfrm>
            <a:off x="6758982" y="8507665"/>
            <a:ext cx="1252459" cy="448310"/>
          </a:xfrm>
          <a:prstGeom prst="rect">
            <a:avLst/>
          </a:prstGeom>
        </p:spPr>
        <p:txBody>
          <a:bodyPr lIns="0" tIns="0" rIns="0" bIns="0" rtlCol="0" anchor="t">
            <a:spAutoFit/>
          </a:bodyPr>
          <a:lstStyle/>
          <a:p>
            <a:pPr algn="ctr">
              <a:lnSpc>
                <a:spcPts val="3640"/>
              </a:lnSpc>
              <a:spcBef>
                <a:spcPct val="0"/>
              </a:spcBef>
            </a:pPr>
            <a:r>
              <a:rPr lang="en-US" sz="2600" dirty="0" err="1">
                <a:solidFill>
                  <a:srgbClr val="000000"/>
                </a:solidFill>
                <a:latin typeface="Canva Sans"/>
                <a:ea typeface="Canva Sans"/>
                <a:cs typeface="Canva Sans"/>
                <a:sym typeface="Canva Sans"/>
              </a:rPr>
              <a:t>Plotly</a:t>
            </a:r>
            <a:endParaRPr lang="en-US" sz="2600" dirty="0">
              <a:solidFill>
                <a:srgbClr val="000000"/>
              </a:solidFill>
              <a:latin typeface="Canva Sans"/>
              <a:ea typeface="Canva Sans"/>
              <a:cs typeface="Canva Sans"/>
              <a:sym typeface="Canva Sans"/>
            </a:endParaRPr>
          </a:p>
        </p:txBody>
      </p:sp>
      <p:sp>
        <p:nvSpPr>
          <p:cNvPr id="54" name="Freeform 54"/>
          <p:cNvSpPr/>
          <p:nvPr/>
        </p:nvSpPr>
        <p:spPr>
          <a:xfrm>
            <a:off x="3427966" y="4212325"/>
            <a:ext cx="382874" cy="382874"/>
          </a:xfrm>
          <a:custGeom>
            <a:avLst/>
            <a:gdLst/>
            <a:ahLst/>
            <a:cxnLst/>
            <a:rect l="l" t="t" r="r" b="b"/>
            <a:pathLst>
              <a:path w="382874" h="382874">
                <a:moveTo>
                  <a:pt x="0" y="0"/>
                </a:moveTo>
                <a:lnTo>
                  <a:pt x="382874" y="0"/>
                </a:lnTo>
                <a:lnTo>
                  <a:pt x="382874" y="382873"/>
                </a:lnTo>
                <a:lnTo>
                  <a:pt x="0" y="382873"/>
                </a:lnTo>
                <a:lnTo>
                  <a:pt x="0" y="0"/>
                </a:lnTo>
                <a:close/>
              </a:path>
            </a:pathLst>
          </a:custGeom>
          <a:blipFill>
            <a:blip r:embed="rId23"/>
            <a:stretch>
              <a:fillRect/>
            </a:stretch>
          </a:blipFill>
        </p:spPr>
      </p:sp>
      <p:sp>
        <p:nvSpPr>
          <p:cNvPr id="56" name="TextBox 56"/>
          <p:cNvSpPr txBox="1"/>
          <p:nvPr/>
        </p:nvSpPr>
        <p:spPr>
          <a:xfrm>
            <a:off x="-731091" y="-413"/>
            <a:ext cx="7981105" cy="1054735"/>
          </a:xfrm>
          <a:prstGeom prst="rect">
            <a:avLst/>
          </a:prstGeom>
        </p:spPr>
        <p:txBody>
          <a:bodyPr lIns="0" tIns="0" rIns="0" bIns="0" rtlCol="0" anchor="t">
            <a:spAutoFit/>
          </a:bodyPr>
          <a:lstStyle/>
          <a:p>
            <a:pPr algn="ctr">
              <a:lnSpc>
                <a:spcPts val="8539"/>
              </a:lnSpc>
            </a:pPr>
            <a:r>
              <a:rPr lang="en-US" sz="6099" b="1">
                <a:solidFill>
                  <a:srgbClr val="2E58A6"/>
                </a:solidFill>
                <a:latin typeface="Roboto Bold"/>
                <a:ea typeface="Roboto Bold"/>
                <a:cs typeface="Roboto Bold"/>
                <a:sym typeface="Roboto Bold"/>
              </a:rPr>
              <a:t>Technology Stack</a:t>
            </a:r>
          </a:p>
        </p:txBody>
      </p:sp>
      <p:sp>
        <p:nvSpPr>
          <p:cNvPr id="57" name="TextBox 57"/>
          <p:cNvSpPr txBox="1"/>
          <p:nvPr/>
        </p:nvSpPr>
        <p:spPr>
          <a:xfrm>
            <a:off x="3837399" y="4155579"/>
            <a:ext cx="4596918" cy="448310"/>
          </a:xfrm>
          <a:prstGeom prst="rect">
            <a:avLst/>
          </a:prstGeom>
        </p:spPr>
        <p:txBody>
          <a:bodyPr lIns="0" tIns="0" rIns="0" bIns="0" rtlCol="0" anchor="t">
            <a:spAutoFit/>
          </a:bodyPr>
          <a:lstStyle/>
          <a:p>
            <a:pPr algn="ctr">
              <a:lnSpc>
                <a:spcPts val="3640"/>
              </a:lnSpc>
              <a:spcBef>
                <a:spcPct val="0"/>
              </a:spcBef>
            </a:pPr>
            <a:r>
              <a:rPr lang="en-US" sz="2600" dirty="0">
                <a:solidFill>
                  <a:srgbClr val="000000"/>
                </a:solidFill>
                <a:latin typeface="Canva Sans"/>
                <a:ea typeface="Canva Sans"/>
                <a:cs typeface="Canva Sans"/>
                <a:sym typeface="Canva Sans"/>
              </a:rPr>
              <a:t>JWT Authentication (RBAC)</a:t>
            </a:r>
          </a:p>
        </p:txBody>
      </p:sp>
      <p:sp>
        <p:nvSpPr>
          <p:cNvPr id="58" name="TextBox 38">
            <a:extLst>
              <a:ext uri="{FF2B5EF4-FFF2-40B4-BE49-F238E27FC236}">
                <a16:creationId xmlns:a16="http://schemas.microsoft.com/office/drawing/2014/main" id="{DEF5E9E0-892A-EB41-D33A-11C4B5B3508F}"/>
              </a:ext>
            </a:extLst>
          </p:cNvPr>
          <p:cNvSpPr txBox="1"/>
          <p:nvPr/>
        </p:nvSpPr>
        <p:spPr>
          <a:xfrm>
            <a:off x="3343033" y="2237373"/>
            <a:ext cx="2504918" cy="448310"/>
          </a:xfrm>
          <a:prstGeom prst="rect">
            <a:avLst/>
          </a:prstGeom>
        </p:spPr>
        <p:txBody>
          <a:bodyPr lIns="0" tIns="0" rIns="0" bIns="0" rtlCol="0" anchor="t">
            <a:spAutoFit/>
          </a:bodyPr>
          <a:lstStyle/>
          <a:p>
            <a:pPr algn="ctr">
              <a:lnSpc>
                <a:spcPts val="3640"/>
              </a:lnSpc>
              <a:spcBef>
                <a:spcPct val="0"/>
              </a:spcBef>
            </a:pPr>
            <a:r>
              <a:rPr lang="en-US" sz="2600" dirty="0">
                <a:solidFill>
                  <a:srgbClr val="000000"/>
                </a:solidFill>
                <a:latin typeface="Canva Sans"/>
                <a:ea typeface="Canva Sans"/>
                <a:cs typeface="Canva Sans"/>
                <a:sym typeface="Canva Sans"/>
              </a:rPr>
              <a:t>React.js</a:t>
            </a:r>
          </a:p>
        </p:txBody>
      </p:sp>
      <p:sp>
        <p:nvSpPr>
          <p:cNvPr id="59" name="TextBox 38">
            <a:extLst>
              <a:ext uri="{FF2B5EF4-FFF2-40B4-BE49-F238E27FC236}">
                <a16:creationId xmlns:a16="http://schemas.microsoft.com/office/drawing/2014/main" id="{2C90AB8C-3DF6-190C-7B6F-E708E83C1521}"/>
              </a:ext>
            </a:extLst>
          </p:cNvPr>
          <p:cNvSpPr txBox="1"/>
          <p:nvPr/>
        </p:nvSpPr>
        <p:spPr>
          <a:xfrm>
            <a:off x="3334212" y="2681123"/>
            <a:ext cx="2504918" cy="448310"/>
          </a:xfrm>
          <a:prstGeom prst="rect">
            <a:avLst/>
          </a:prstGeom>
        </p:spPr>
        <p:txBody>
          <a:bodyPr lIns="0" tIns="0" rIns="0" bIns="0" rtlCol="0" anchor="t">
            <a:spAutoFit/>
          </a:bodyPr>
          <a:lstStyle/>
          <a:p>
            <a:pPr algn="ctr">
              <a:lnSpc>
                <a:spcPts val="3640"/>
              </a:lnSpc>
              <a:spcBef>
                <a:spcPct val="0"/>
              </a:spcBef>
            </a:pPr>
            <a:r>
              <a:rPr lang="en-US" sz="2600" dirty="0">
                <a:solidFill>
                  <a:srgbClr val="000000"/>
                </a:solidFill>
                <a:latin typeface="Canva Sans"/>
                <a:ea typeface="Canva Sans"/>
                <a:cs typeface="Canva Sans"/>
                <a:sym typeface="Canva Sans"/>
              </a:rPr>
              <a:t>Chart.js</a:t>
            </a:r>
          </a:p>
        </p:txBody>
      </p:sp>
      <p:sp>
        <p:nvSpPr>
          <p:cNvPr id="60" name="TextBox 38">
            <a:extLst>
              <a:ext uri="{FF2B5EF4-FFF2-40B4-BE49-F238E27FC236}">
                <a16:creationId xmlns:a16="http://schemas.microsoft.com/office/drawing/2014/main" id="{4D422FDA-9A0C-F396-BC2E-CEEEF5154C2F}"/>
              </a:ext>
            </a:extLst>
          </p:cNvPr>
          <p:cNvSpPr txBox="1"/>
          <p:nvPr/>
        </p:nvSpPr>
        <p:spPr>
          <a:xfrm>
            <a:off x="3297966" y="3196681"/>
            <a:ext cx="2504918" cy="448310"/>
          </a:xfrm>
          <a:prstGeom prst="rect">
            <a:avLst/>
          </a:prstGeom>
        </p:spPr>
        <p:txBody>
          <a:bodyPr lIns="0" tIns="0" rIns="0" bIns="0" rtlCol="0" anchor="t">
            <a:spAutoFit/>
          </a:bodyPr>
          <a:lstStyle/>
          <a:p>
            <a:pPr algn="ctr">
              <a:lnSpc>
                <a:spcPts val="3640"/>
              </a:lnSpc>
              <a:spcBef>
                <a:spcPct val="0"/>
              </a:spcBef>
            </a:pPr>
            <a:r>
              <a:rPr lang="en-US" sz="2600" dirty="0">
                <a:solidFill>
                  <a:srgbClr val="000000"/>
                </a:solidFill>
                <a:latin typeface="Canva Sans"/>
                <a:ea typeface="Canva Sans"/>
                <a:cs typeface="Canva Sans"/>
                <a:sym typeface="Canva Sans"/>
              </a:rPr>
              <a:t>Python</a:t>
            </a:r>
          </a:p>
        </p:txBody>
      </p:sp>
      <p:sp>
        <p:nvSpPr>
          <p:cNvPr id="61" name="TextBox 5">
            <a:extLst>
              <a:ext uri="{FF2B5EF4-FFF2-40B4-BE49-F238E27FC236}">
                <a16:creationId xmlns:a16="http://schemas.microsoft.com/office/drawing/2014/main" id="{ECB22CFC-CA19-5D7C-B8AB-7876BF0735DD}"/>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258300"/>
            <a:ext cx="7385212" cy="3247226"/>
          </a:xfrm>
          <a:custGeom>
            <a:avLst/>
            <a:gdLst/>
            <a:ahLst/>
            <a:cxnLst/>
            <a:rect l="l" t="t" r="r" b="b"/>
            <a:pathLst>
              <a:path w="7385212" h="3247226">
                <a:moveTo>
                  <a:pt x="7385212" y="0"/>
                </a:moveTo>
                <a:lnTo>
                  <a:pt x="0" y="0"/>
                </a:lnTo>
                <a:lnTo>
                  <a:pt x="0" y="3247226"/>
                </a:lnTo>
                <a:lnTo>
                  <a:pt x="7385212" y="3247226"/>
                </a:lnTo>
                <a:lnTo>
                  <a:pt x="73852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02788" y="-2218526"/>
            <a:ext cx="7385212" cy="3247226"/>
          </a:xfrm>
          <a:custGeom>
            <a:avLst/>
            <a:gdLst/>
            <a:ahLst/>
            <a:cxnLst/>
            <a:rect l="l" t="t" r="r" b="b"/>
            <a:pathLst>
              <a:path w="7385212" h="3247226">
                <a:moveTo>
                  <a:pt x="0" y="0"/>
                </a:moveTo>
                <a:lnTo>
                  <a:pt x="7385212" y="0"/>
                </a:lnTo>
                <a:lnTo>
                  <a:pt x="7385212" y="3247226"/>
                </a:lnTo>
                <a:lnTo>
                  <a:pt x="0" y="324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04211" y="1594030"/>
            <a:ext cx="16279577" cy="7682705"/>
          </a:xfrm>
          <a:custGeom>
            <a:avLst/>
            <a:gdLst/>
            <a:ahLst/>
            <a:cxnLst/>
            <a:rect l="l" t="t" r="r" b="b"/>
            <a:pathLst>
              <a:path w="16279577" h="7682705">
                <a:moveTo>
                  <a:pt x="0" y="0"/>
                </a:moveTo>
                <a:lnTo>
                  <a:pt x="16279576" y="0"/>
                </a:lnTo>
                <a:lnTo>
                  <a:pt x="16279576" y="7682705"/>
                </a:lnTo>
                <a:lnTo>
                  <a:pt x="0" y="7682705"/>
                </a:lnTo>
                <a:lnTo>
                  <a:pt x="0" y="0"/>
                </a:lnTo>
                <a:close/>
              </a:path>
            </a:pathLst>
          </a:custGeom>
          <a:blipFill>
            <a:blip r:embed="rId4"/>
            <a:stretch>
              <a:fillRect t="-24706" b="-16471"/>
            </a:stretch>
          </a:blipFill>
        </p:spPr>
      </p:sp>
      <p:sp>
        <p:nvSpPr>
          <p:cNvPr id="6" name="TextBox 6"/>
          <p:cNvSpPr txBox="1"/>
          <p:nvPr/>
        </p:nvSpPr>
        <p:spPr>
          <a:xfrm>
            <a:off x="150808" y="-26035"/>
            <a:ext cx="7385212" cy="1054735"/>
          </a:xfrm>
          <a:prstGeom prst="rect">
            <a:avLst/>
          </a:prstGeom>
        </p:spPr>
        <p:txBody>
          <a:bodyPr lIns="0" tIns="0" rIns="0" bIns="0" rtlCol="0" anchor="t">
            <a:spAutoFit/>
          </a:bodyPr>
          <a:lstStyle/>
          <a:p>
            <a:pPr algn="l">
              <a:lnSpc>
                <a:spcPts val="8539"/>
              </a:lnSpc>
              <a:spcBef>
                <a:spcPct val="0"/>
              </a:spcBef>
            </a:pPr>
            <a:r>
              <a:rPr lang="en-US" sz="6099" b="1">
                <a:solidFill>
                  <a:srgbClr val="2E58A6"/>
                </a:solidFill>
                <a:latin typeface="Roboto Bold"/>
                <a:ea typeface="Roboto Bold"/>
                <a:cs typeface="Roboto Bold"/>
                <a:sym typeface="Roboto Bold"/>
              </a:rPr>
              <a:t>Unique Features</a:t>
            </a:r>
          </a:p>
        </p:txBody>
      </p:sp>
      <p:sp>
        <p:nvSpPr>
          <p:cNvPr id="7" name="TextBox 5">
            <a:extLst>
              <a:ext uri="{FF2B5EF4-FFF2-40B4-BE49-F238E27FC236}">
                <a16:creationId xmlns:a16="http://schemas.microsoft.com/office/drawing/2014/main" id="{CEAC876A-1262-A109-5D7B-2DDA5A820AD2}"/>
              </a:ext>
            </a:extLst>
          </p:cNvPr>
          <p:cNvSpPr txBox="1"/>
          <p:nvPr/>
        </p:nvSpPr>
        <p:spPr>
          <a:xfrm>
            <a:off x="11582400" y="624303"/>
            <a:ext cx="6884739" cy="514350"/>
          </a:xfrm>
          <a:prstGeom prst="rect">
            <a:avLst/>
          </a:prstGeom>
        </p:spPr>
        <p:txBody>
          <a:bodyPr lIns="0" tIns="0" rIns="0" bIns="0" rtlCol="0" anchor="t">
            <a:spAutoFit/>
          </a:bodyPr>
          <a:lstStyle/>
          <a:p>
            <a:pPr algn="l">
              <a:lnSpc>
                <a:spcPts val="4200"/>
              </a:lnSpc>
            </a:pPr>
            <a:r>
              <a:rPr lang="en-US" sz="3000" dirty="0">
                <a:solidFill>
                  <a:srgbClr val="000000"/>
                </a:solidFill>
                <a:latin typeface="Canva Sans"/>
                <a:ea typeface="Canva Sans"/>
                <a:cs typeface="Canva Sans"/>
                <a:sym typeface="Canva Sans"/>
              </a:rPr>
              <a:t>HACK-O-HIRE-2026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615</Words>
  <Application>Microsoft Office PowerPoint</Application>
  <PresentationFormat>Custom</PresentationFormat>
  <Paragraphs>114</Paragraphs>
  <Slides>14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Calibri</vt:lpstr>
      <vt:lpstr>Roboto Bold</vt:lpstr>
      <vt:lpstr>Inter</vt:lpstr>
      <vt:lpstr>Canva Sans</vt:lpstr>
      <vt:lpstr>Canva Sans Bold</vt:lpstr>
      <vt:lpstr>Roboto</vt:lpstr>
      <vt:lpstr>Inter Bold</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Geometric Minimalist Thesis Defense Presentation</dc:title>
  <dc:creator>Shalaka Parhad</dc:creator>
  <cp:lastModifiedBy>shalakaparhad21@outlook.com</cp:lastModifiedBy>
  <cp:revision>6</cp:revision>
  <dcterms:created xsi:type="dcterms:W3CDTF">2006-08-16T00:00:00Z</dcterms:created>
  <dcterms:modified xsi:type="dcterms:W3CDTF">2026-02-19T11:55:01Z</dcterms:modified>
  <dc:identifier>DAHBSenuT5w</dc:identifier>
</cp:coreProperties>
</file>